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0" r:id="rId4"/>
    <p:sldId id="261" r:id="rId5"/>
    <p:sldId id="262" r:id="rId6"/>
    <p:sldId id="263" r:id="rId7"/>
    <p:sldId id="264" r:id="rId8"/>
    <p:sldId id="265" r:id="rId9"/>
    <p:sldId id="266" r:id="rId10"/>
    <p:sldId id="267" r:id="rId11"/>
    <p:sldId id="269" r:id="rId12"/>
    <p:sldId id="270" r:id="rId13"/>
    <p:sldId id="271" r:id="rId14"/>
    <p:sldId id="273" r:id="rId15"/>
    <p:sldId id="275" r:id="rId16"/>
    <p:sldId id="276" r:id="rId17"/>
    <p:sldId id="277" r:id="rId18"/>
    <p:sldId id="279" r:id="rId19"/>
    <p:sldId id="280" r:id="rId20"/>
    <p:sldId id="281" r:id="rId21"/>
    <p:sldId id="282" r:id="rId22"/>
    <p:sldId id="308" r:id="rId23"/>
    <p:sldId id="284" r:id="rId24"/>
    <p:sldId id="285" r:id="rId25"/>
    <p:sldId id="286" r:id="rId26"/>
    <p:sldId id="287" r:id="rId27"/>
    <p:sldId id="288" r:id="rId28"/>
    <p:sldId id="289" r:id="rId29"/>
    <p:sldId id="290" r:id="rId30"/>
    <p:sldId id="291" r:id="rId31"/>
    <p:sldId id="293" r:id="rId32"/>
    <p:sldId id="295" r:id="rId33"/>
    <p:sldId id="297" r:id="rId34"/>
    <p:sldId id="298" r:id="rId35"/>
    <p:sldId id="299" r:id="rId36"/>
    <p:sldId id="300" r:id="rId37"/>
    <p:sldId id="301" r:id="rId38"/>
    <p:sldId id="302" r:id="rId39"/>
    <p:sldId id="307" r:id="rId40"/>
    <p:sldId id="304" r:id="rId41"/>
    <p:sldId id="305" r:id="rId42"/>
    <p:sldId id="30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4711" autoAdjust="0"/>
  </p:normalViewPr>
  <p:slideViewPr>
    <p:cSldViewPr snapToGrid="0" snapToObjects="1">
      <p:cViewPr>
        <p:scale>
          <a:sx n="104" d="100"/>
          <a:sy n="104" d="100"/>
        </p:scale>
        <p:origin x="100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478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973177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0897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0399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36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35976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61760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23924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41EB5C9-1307-BA42-ABA2-0BC069CD8E7F}" type="datetimeFigureOut">
              <a:rPr lang="en-US" smtClean="0"/>
              <a:t>1/28/2021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10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1EB5C9-1307-BA42-ABA2-0BC069CD8E7F}" type="datetimeFigureOut">
              <a:rPr lang="en-US" smtClean="0"/>
              <a:t>1/28/2021</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417238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18929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1EB5C9-1307-BA42-ABA2-0BC069CD8E7F}" type="datetimeFigureOut">
              <a:rPr lang="en-US" smtClean="0"/>
              <a:t>1/28/2021</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5EF2332-01BF-834F-8236-50238282D533}"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005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happygitwithr.com/shell.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s" TargetMode="External"/><Relationship Id="rId2" Type="http://schemas.openxmlformats.org/officeDocument/2006/relationships/hyperlink" Target="https://en.wikipedia.org/wiki/Pwd" TargetMode="External"/><Relationship Id="rId1" Type="http://schemas.openxmlformats.org/officeDocument/2006/relationships/slideLayout" Target="../slideLayouts/slideLayout2.xml"/><Relationship Id="rId4" Type="http://schemas.openxmlformats.org/officeDocument/2006/relationships/hyperlink" Target="https://en.wikipedia.org/wiki/Cd_(comman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t>Github: The beginning</a:t>
            </a:r>
          </a:p>
        </p:txBody>
      </p:sp>
      <p:sp>
        <p:nvSpPr>
          <p:cNvPr id="3" name="Subtitle 2"/>
          <p:cNvSpPr>
            <a:spLocks noGrp="1"/>
          </p:cNvSpPr>
          <p:nvPr>
            <p:ph type="subTitle" idx="1"/>
          </p:nvPr>
        </p:nvSpPr>
        <p:spPr/>
        <p:txBody>
          <a:bodyPr/>
          <a:lstStyle/>
          <a:p>
            <a:pPr marL="0" lvl="0" indent="0">
              <a:buNone/>
            </a:pPr>
            <a:br/>
            <a:br/>
            <a:r>
              <a:t>Brock Kamrath</a:t>
            </a:r>
          </a:p>
        </p:txBody>
      </p:sp>
      <p:sp>
        <p:nvSpPr>
          <p:cNvPr id="4" name="Date Placeholder 3"/>
          <p:cNvSpPr>
            <a:spLocks noGrp="1"/>
          </p:cNvSpPr>
          <p:nvPr>
            <p:ph type="dt" sz="half" idx="10"/>
          </p:nvPr>
        </p:nvSpPr>
        <p:spPr/>
        <p:txBody>
          <a:bodyPr/>
          <a:lstStyle/>
          <a:p>
            <a:pPr marL="0" lvl="0" indent="0">
              <a:buNone/>
            </a:pPr>
            <a:r>
              <a:t>2021-01-28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E3B93A-6105-4E0D-ABE7-1711117A8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1692" y="642257"/>
            <a:ext cx="2563257" cy="5226837"/>
          </a:xfrm>
        </p:spPr>
        <p:txBody>
          <a:bodyPr anchor="t">
            <a:normAutofit/>
          </a:bodyPr>
          <a:lstStyle/>
          <a:p>
            <a:pPr marL="0" lvl="0" indent="0">
              <a:buNone/>
            </a:pPr>
            <a:r>
              <a:rPr lang="en-US" sz="3000" dirty="0"/>
              <a:t>Interact with Git from the Terminal/Shell</a:t>
            </a:r>
          </a:p>
        </p:txBody>
      </p:sp>
      <p:sp>
        <p:nvSpPr>
          <p:cNvPr id="3" name="Content Placeholder 2"/>
          <p:cNvSpPr>
            <a:spLocks noGrp="1"/>
          </p:cNvSpPr>
          <p:nvPr>
            <p:ph idx="1"/>
          </p:nvPr>
        </p:nvSpPr>
        <p:spPr>
          <a:xfrm>
            <a:off x="3535134" y="642258"/>
            <a:ext cx="5135337" cy="3091682"/>
          </a:xfrm>
        </p:spPr>
        <p:txBody>
          <a:bodyPr>
            <a:normAutofit/>
          </a:bodyPr>
          <a:lstStyle/>
          <a:p>
            <a:pPr marL="0" indent="0">
              <a:buNone/>
            </a:pPr>
            <a:r>
              <a:rPr lang="en-US" sz="1700" dirty="0"/>
              <a:t>The </a:t>
            </a:r>
            <a:r>
              <a:rPr lang="en-US" sz="1700" dirty="0">
                <a:hlinkClick r:id="rId2"/>
              </a:rPr>
              <a:t>shell</a:t>
            </a:r>
            <a:r>
              <a:rPr lang="en-US" sz="1700" dirty="0"/>
              <a:t> is a program that allows you to run programs on your computer</a:t>
            </a:r>
          </a:p>
          <a:p>
            <a:pPr lvl="1"/>
            <a:r>
              <a:rPr lang="en-US" sz="1700" dirty="0"/>
              <a:t>Similar to “terminal”, “command line”, and “console”</a:t>
            </a:r>
          </a:p>
          <a:p>
            <a:pPr marL="0" lvl="0" indent="0">
              <a:buNone/>
            </a:pPr>
            <a:r>
              <a:rPr lang="en-US" sz="1700" dirty="0"/>
              <a:t>You can launch a shell from RStudio. This is often handy, because RStudio makes every effort to put you in a same working directory, i.e. in the current project.</a:t>
            </a:r>
          </a:p>
          <a:p>
            <a:pPr lvl="1"/>
            <a:r>
              <a:rPr lang="en-US" sz="1700" i="1" dirty="0"/>
              <a:t>Tools &gt; Terminal</a:t>
            </a:r>
            <a:r>
              <a:rPr lang="en-US" sz="1700" dirty="0"/>
              <a:t> launches a shell within RStudio, graphically and process-wise.</a:t>
            </a:r>
          </a:p>
          <a:p>
            <a:pPr lvl="2"/>
            <a:r>
              <a:rPr lang="en-US" sz="1700" dirty="0"/>
              <a:t>This is usually what you want.</a:t>
            </a:r>
          </a:p>
        </p:txBody>
      </p:sp>
      <p:pic>
        <p:nvPicPr>
          <p:cNvPr id="4" name="Picture 3">
            <a:extLst>
              <a:ext uri="{FF2B5EF4-FFF2-40B4-BE49-F238E27FC236}">
                <a16:creationId xmlns:a16="http://schemas.microsoft.com/office/drawing/2014/main" id="{71121294-9AEA-4B02-9286-526FAA7BDFD3}"/>
              </a:ext>
            </a:extLst>
          </p:cNvPr>
          <p:cNvPicPr>
            <a:picLocks noChangeAspect="1"/>
          </p:cNvPicPr>
          <p:nvPr/>
        </p:nvPicPr>
        <p:blipFill>
          <a:blip r:embed="rId3"/>
          <a:stretch>
            <a:fillRect/>
          </a:stretch>
        </p:blipFill>
        <p:spPr>
          <a:xfrm>
            <a:off x="641187" y="3271301"/>
            <a:ext cx="7861626" cy="2908802"/>
          </a:xfrm>
          <a:prstGeom prst="rect">
            <a:avLst/>
          </a:prstGeom>
        </p:spPr>
      </p:pic>
      <p:sp>
        <p:nvSpPr>
          <p:cNvPr id="11" name="Rectangle 10">
            <a:extLst>
              <a:ext uri="{FF2B5EF4-FFF2-40B4-BE49-F238E27FC236}">
                <a16:creationId xmlns:a16="http://schemas.microsoft.com/office/drawing/2014/main" id="{1924D57B-FEC9-4779-B514-732685B87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5EFD2BD-6E0E-4450-A3FF-5D1EA322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Basic Shell Commands</a:t>
            </a:r>
          </a:p>
        </p:txBody>
      </p:sp>
      <p:sp>
        <p:nvSpPr>
          <p:cNvPr id="3" name="Content Placeholder 2"/>
          <p:cNvSpPr>
            <a:spLocks noGrp="1"/>
          </p:cNvSpPr>
          <p:nvPr>
            <p:ph idx="1"/>
          </p:nvPr>
        </p:nvSpPr>
        <p:spPr/>
        <p:txBody>
          <a:bodyPr>
            <a:normAutofit lnSpcReduction="10000"/>
          </a:bodyPr>
          <a:lstStyle/>
          <a:p>
            <a:pPr marL="0">
              <a:buNone/>
            </a:pPr>
            <a:r>
              <a:rPr dirty="0" err="1">
                <a:hlinkClick r:id="rId2"/>
              </a:rPr>
              <a:t>pwd</a:t>
            </a:r>
            <a:r>
              <a:rPr dirty="0"/>
              <a:t> (</a:t>
            </a:r>
            <a:r>
              <a:rPr b="1" dirty="0"/>
              <a:t>p</a:t>
            </a:r>
            <a:r>
              <a:rPr dirty="0"/>
              <a:t>rint </a:t>
            </a:r>
            <a:r>
              <a:rPr b="1" dirty="0"/>
              <a:t>w</a:t>
            </a:r>
            <a:r>
              <a:rPr dirty="0"/>
              <a:t>orking </a:t>
            </a:r>
            <a:r>
              <a:rPr b="1" dirty="0"/>
              <a:t>d</a:t>
            </a:r>
            <a:r>
              <a:rPr dirty="0"/>
              <a:t>irectory).</a:t>
            </a:r>
          </a:p>
          <a:p>
            <a:pPr lvl="1"/>
            <a:r>
              <a:rPr dirty="0"/>
              <a:t>Shows directory or “folder” you are currently operating in.</a:t>
            </a:r>
            <a:endParaRPr lang="en-US" dirty="0"/>
          </a:p>
          <a:p>
            <a:pPr marL="0">
              <a:buNone/>
            </a:pPr>
            <a:r>
              <a:rPr sz="2400" dirty="0">
                <a:hlinkClick r:id="rId3"/>
              </a:rPr>
              <a:t>ls</a:t>
            </a:r>
            <a:r>
              <a:rPr dirty="0"/>
              <a:t> (</a:t>
            </a:r>
            <a:r>
              <a:rPr b="1" dirty="0"/>
              <a:t>l</a:t>
            </a:r>
            <a:r>
              <a:rPr dirty="0"/>
              <a:t>i</a:t>
            </a:r>
            <a:r>
              <a:rPr b="1" dirty="0"/>
              <a:t>s</a:t>
            </a:r>
            <a:r>
              <a:rPr dirty="0"/>
              <a:t>t files).</a:t>
            </a:r>
          </a:p>
          <a:p>
            <a:pPr lvl="2"/>
            <a:r>
              <a:rPr dirty="0"/>
              <a:t>Shows the files in the current working directory. This is equivalent to looking at the files in your Finder/Explorer/File Manager.</a:t>
            </a:r>
          </a:p>
          <a:p>
            <a:pPr marL="0">
              <a:buNone/>
            </a:pPr>
            <a:r>
              <a:rPr dirty="0">
                <a:hlinkClick r:id="rId4"/>
              </a:rPr>
              <a:t>cd</a:t>
            </a:r>
            <a:r>
              <a:rPr dirty="0"/>
              <a:t> (</a:t>
            </a:r>
            <a:r>
              <a:rPr b="1" dirty="0"/>
              <a:t>c</a:t>
            </a:r>
            <a:r>
              <a:rPr dirty="0"/>
              <a:t>hange </a:t>
            </a:r>
            <a:r>
              <a:rPr b="1" dirty="0"/>
              <a:t>d</a:t>
            </a:r>
            <a:r>
              <a:rPr dirty="0"/>
              <a:t>irectory).</a:t>
            </a:r>
          </a:p>
          <a:p>
            <a:pPr lvl="2"/>
            <a:r>
              <a:rPr dirty="0"/>
              <a:t>Allows you to navigate through your directories by changing the shell’s working directory. You can navigate like so:</a:t>
            </a:r>
          </a:p>
          <a:p>
            <a:pPr lvl="2"/>
            <a:r>
              <a:rPr dirty="0"/>
              <a:t>go to subdirectory </a:t>
            </a:r>
            <a:r>
              <a:rPr sz="1800" dirty="0">
                <a:latin typeface="Courier"/>
              </a:rPr>
              <a:t>foo</a:t>
            </a:r>
            <a:r>
              <a:rPr dirty="0"/>
              <a:t> of current working directory: </a:t>
            </a:r>
            <a:r>
              <a:rPr sz="1800" dirty="0">
                <a:latin typeface="Courier"/>
              </a:rPr>
              <a:t>cd foo</a:t>
            </a:r>
          </a:p>
          <a:p>
            <a:pPr lvl="2"/>
            <a:r>
              <a:rPr dirty="0"/>
              <a:t>go to parent of current working directory: </a:t>
            </a:r>
            <a:r>
              <a:rPr sz="1800" dirty="0">
                <a:latin typeface="Courier"/>
              </a:rPr>
              <a:t>cd ..</a:t>
            </a:r>
          </a:p>
          <a:p>
            <a:pPr lvl="2"/>
            <a:r>
              <a:rPr dirty="0"/>
              <a:t>go to your “home” directory: simply </a:t>
            </a:r>
            <a:r>
              <a:rPr sz="1800" dirty="0">
                <a:latin typeface="Courier"/>
              </a:rPr>
              <a:t>cd</a:t>
            </a:r>
          </a:p>
          <a:p>
            <a:pPr marL="0">
              <a:buNone/>
            </a:pPr>
            <a:r>
              <a:rPr dirty="0"/>
              <a:t>Use arrow-up and arrow-down to repeat previous commands. Or search for previous commands with </a:t>
            </a:r>
            <a:r>
              <a:rPr dirty="0">
                <a:latin typeface="Courier"/>
              </a:rPr>
              <a:t>CTRL</a:t>
            </a:r>
            <a:r>
              <a:rPr dirty="0"/>
              <a:t> + </a:t>
            </a:r>
            <a:r>
              <a:rPr dirty="0">
                <a:latin typeface="Courier"/>
              </a:rPr>
              <a:t>r</a:t>
            </a:r>
            <a:r>
              <a:rPr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Chapter 12: Connect RStudio to Git and GitHub</a:t>
            </a:r>
          </a:p>
        </p:txBody>
      </p:sp>
      <p:sp>
        <p:nvSpPr>
          <p:cNvPr id="3" name="Content Placeholder 2"/>
          <p:cNvSpPr>
            <a:spLocks noGrp="1"/>
          </p:cNvSpPr>
          <p:nvPr>
            <p:ph idx="1"/>
          </p:nvPr>
        </p:nvSpPr>
        <p:spPr/>
        <p:txBody>
          <a:bodyPr>
            <a:normAutofit/>
          </a:bodyPr>
          <a:lstStyle/>
          <a:p>
            <a:pPr marL="0" lvl="0" indent="0">
              <a:spcBef>
                <a:spcPts val="3000"/>
              </a:spcBef>
              <a:buNone/>
            </a:pPr>
            <a:r>
              <a:rPr b="1"/>
              <a:t>Objectives:</a:t>
            </a:r>
          </a:p>
          <a:p>
            <a:pPr lvl="1">
              <a:buAutoNum type="arabicPeriod"/>
            </a:pPr>
            <a:r>
              <a:t>Make sure that you can all pull from and push to GitHub in RStudio on your local computer</a:t>
            </a:r>
          </a:p>
          <a:p>
            <a:pPr lvl="1">
              <a:buAutoNum type="arabicPeriod"/>
            </a:pPr>
            <a:r>
              <a:t>Use RStudio to edit, commit, and push to your remote GitHub repo</a:t>
            </a:r>
          </a:p>
          <a:p>
            <a:pPr marL="0" lvl="0" indent="0">
              <a:spcBef>
                <a:spcPts val="3000"/>
              </a:spcBef>
              <a:buNone/>
            </a:pPr>
            <a:r>
              <a:rPr b="1"/>
              <a:t>Order of operation</a:t>
            </a:r>
          </a:p>
          <a:p>
            <a:pPr lvl="1">
              <a:buAutoNum type="arabicPeriod"/>
            </a:pPr>
            <a:r>
              <a:t>Connect to GitHub</a:t>
            </a:r>
          </a:p>
          <a:p>
            <a:pPr lvl="1">
              <a:buAutoNum type="arabicPeriod"/>
            </a:pPr>
            <a:r>
              <a:t>Make a repository (or repo) on GitHub</a:t>
            </a:r>
          </a:p>
          <a:p>
            <a:pPr lvl="1">
              <a:buAutoNum type="arabicPeriod"/>
            </a:pPr>
            <a:r>
              <a:t>Clone the repo to your local computer via RStudio</a:t>
            </a:r>
          </a:p>
          <a:p>
            <a:pPr lvl="1">
              <a:buAutoNum type="arabicPeriod"/>
            </a:pPr>
            <a:r>
              <a:t>Make a local change, commit, and push</a:t>
            </a:r>
          </a:p>
          <a:p>
            <a:pPr lvl="1">
              <a:buAutoNum type="arabicPeriod"/>
            </a:pPr>
            <a:r>
              <a:t>Confirm local change propagated to the GitHub remote</a:t>
            </a:r>
          </a:p>
          <a:p>
            <a:pPr lvl="1">
              <a:buAutoNum type="arabicPeriod"/>
            </a:pPr>
            <a:r>
              <a:t>Clean 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Connect to GitHub</a:t>
            </a:r>
          </a:p>
        </p:txBody>
      </p:sp>
      <p:sp>
        <p:nvSpPr>
          <p:cNvPr id="3" name="Content Placeholder 2"/>
          <p:cNvSpPr>
            <a:spLocks noGrp="1"/>
          </p:cNvSpPr>
          <p:nvPr>
            <p:ph idx="1"/>
          </p:nvPr>
        </p:nvSpPr>
        <p:spPr/>
        <p:txBody>
          <a:bodyPr/>
          <a:lstStyle/>
          <a:p>
            <a:pPr lvl="1"/>
            <a:r>
              <a:t>Start by going to </a:t>
            </a:r>
            <a:r>
              <a:rPr>
                <a:hlinkClick r:id="rId2"/>
              </a:rPr>
              <a:t>https://github.com</a:t>
            </a:r>
            <a:r>
              <a:t> and logging in</a:t>
            </a:r>
          </a:p>
        </p:txBody>
      </p:sp>
      <p:pic>
        <p:nvPicPr>
          <p:cNvPr id="4" name="Picture 3">
            <a:extLst>
              <a:ext uri="{FF2B5EF4-FFF2-40B4-BE49-F238E27FC236}">
                <a16:creationId xmlns:a16="http://schemas.microsoft.com/office/drawing/2014/main" id="{FC686E4B-685E-47A8-83EB-541359A15B1D}"/>
              </a:ext>
            </a:extLst>
          </p:cNvPr>
          <p:cNvPicPr>
            <a:picLocks noChangeAspect="1"/>
          </p:cNvPicPr>
          <p:nvPr/>
        </p:nvPicPr>
        <p:blipFill>
          <a:blip r:embed="rId3"/>
          <a:stretch>
            <a:fillRect/>
          </a:stretch>
        </p:blipFill>
        <p:spPr>
          <a:xfrm>
            <a:off x="777240" y="2250891"/>
            <a:ext cx="7639062" cy="419299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Make a repo on GitHub</a:t>
            </a:r>
          </a:p>
        </p:txBody>
      </p:sp>
      <p:sp>
        <p:nvSpPr>
          <p:cNvPr id="3" name="Content Placeholder 2"/>
          <p:cNvSpPr>
            <a:spLocks noGrp="1"/>
          </p:cNvSpPr>
          <p:nvPr>
            <p:ph idx="1"/>
          </p:nvPr>
        </p:nvSpPr>
        <p:spPr/>
        <p:txBody>
          <a:bodyPr/>
          <a:lstStyle/>
          <a:p>
            <a:pPr marL="0" lvl="0" indent="0">
              <a:buNone/>
            </a:pPr>
            <a:r>
              <a:t>Click the plus, then the “New repository” button.</a:t>
            </a:r>
          </a:p>
        </p:txBody>
      </p:sp>
      <p:pic>
        <p:nvPicPr>
          <p:cNvPr id="4" name="Picture 3">
            <a:extLst>
              <a:ext uri="{FF2B5EF4-FFF2-40B4-BE49-F238E27FC236}">
                <a16:creationId xmlns:a16="http://schemas.microsoft.com/office/drawing/2014/main" id="{7B675706-388B-4C82-A0FA-5756496DB45F}"/>
              </a:ext>
            </a:extLst>
          </p:cNvPr>
          <p:cNvPicPr>
            <a:picLocks noChangeAspect="1"/>
          </p:cNvPicPr>
          <p:nvPr/>
        </p:nvPicPr>
        <p:blipFill>
          <a:blip r:embed="rId2"/>
          <a:stretch>
            <a:fillRect/>
          </a:stretch>
        </p:blipFill>
        <p:spPr>
          <a:xfrm>
            <a:off x="392188" y="2452164"/>
            <a:ext cx="8230313" cy="2810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Make a repo on GitHub</a:t>
            </a:r>
          </a:p>
        </p:txBody>
      </p:sp>
      <p:sp>
        <p:nvSpPr>
          <p:cNvPr id="3" name="Content Placeholder 2"/>
          <p:cNvSpPr>
            <a:spLocks noGrp="1"/>
          </p:cNvSpPr>
          <p:nvPr>
            <p:ph sz="half" idx="1"/>
          </p:nvPr>
        </p:nvSpPr>
        <p:spPr/>
        <p:txBody>
          <a:bodyPr>
            <a:normAutofit lnSpcReduction="10000"/>
          </a:bodyPr>
          <a:lstStyle/>
          <a:p>
            <a:pPr marL="0">
              <a:buNone/>
            </a:pPr>
            <a:r>
              <a:rPr dirty="0"/>
              <a:t>How to fill this in</a:t>
            </a:r>
          </a:p>
          <a:p>
            <a:pPr lvl="1"/>
            <a:r>
              <a:rPr dirty="0"/>
              <a:t>Repository name: </a:t>
            </a:r>
            <a:r>
              <a:rPr sz="2200" dirty="0" err="1">
                <a:latin typeface="Courier"/>
              </a:rPr>
              <a:t>myrepo</a:t>
            </a:r>
            <a:r>
              <a:rPr dirty="0"/>
              <a:t> (or whatever you wish, we’ll delete this soon anyway).</a:t>
            </a:r>
          </a:p>
          <a:p>
            <a:pPr lvl="1"/>
            <a:r>
              <a:rPr dirty="0"/>
              <a:t>Description: “testing my setup” (or whatever, but some text is good for the README).</a:t>
            </a:r>
          </a:p>
          <a:p>
            <a:pPr lvl="1"/>
            <a:r>
              <a:rPr dirty="0"/>
              <a:t>Public.</a:t>
            </a:r>
          </a:p>
          <a:p>
            <a:pPr lvl="1"/>
            <a:r>
              <a:rPr dirty="0"/>
              <a:t>YES Initialize this repository with a README.</a:t>
            </a:r>
          </a:p>
          <a:p>
            <a:pPr marL="0">
              <a:buNone/>
            </a:pPr>
            <a:r>
              <a:rPr dirty="0"/>
              <a:t>For everything else, just accept the default.</a:t>
            </a:r>
          </a:p>
          <a:p>
            <a:pPr marL="0">
              <a:buNone/>
            </a:pPr>
            <a:r>
              <a:rPr dirty="0"/>
              <a:t>Click big green button “Create repository.”</a:t>
            </a:r>
          </a:p>
        </p:txBody>
      </p:sp>
      <p:pic>
        <p:nvPicPr>
          <p:cNvPr id="4" name="Picture 1" descr="pres_figs/new_repo_main.png"/>
          <p:cNvPicPr>
            <a:picLocks noGrp="1" noChangeAspect="1"/>
          </p:cNvPicPr>
          <p:nvPr/>
        </p:nvPicPr>
        <p:blipFill rotWithShape="1">
          <a:blip r:embed="rId2"/>
          <a:srcRect l="37853"/>
          <a:stretch/>
        </p:blipFill>
        <p:spPr bwMode="auto">
          <a:xfrm>
            <a:off x="5215121" y="1943088"/>
            <a:ext cx="3703320" cy="430993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Make a repo on GitHub</a:t>
            </a:r>
          </a:p>
        </p:txBody>
      </p:sp>
      <p:pic>
        <p:nvPicPr>
          <p:cNvPr id="3" name="Picture 1" descr="pres_figs/new_repo_mainpage.png"/>
          <p:cNvPicPr>
            <a:picLocks noGrp="1" noChangeAspect="1"/>
          </p:cNvPicPr>
          <p:nvPr/>
        </p:nvPicPr>
        <p:blipFill>
          <a:blip r:embed="rId2"/>
          <a:stretch>
            <a:fillRect/>
          </a:stretch>
        </p:blipFill>
        <p:spPr bwMode="auto">
          <a:xfrm>
            <a:off x="840740" y="1821873"/>
            <a:ext cx="7480300" cy="4013200"/>
          </a:xfrm>
          <a:prstGeom prst="rect">
            <a:avLst/>
          </a:prstGeom>
          <a:noFill/>
          <a:ln w="9525">
            <a:noFill/>
            <a:headEnd/>
            <a:tailEnd/>
          </a:ln>
        </p:spPr>
      </p:pic>
      <p:sp>
        <p:nvSpPr>
          <p:cNvPr id="4" name="TextBox 3"/>
          <p:cNvSpPr txBox="1"/>
          <p:nvPr/>
        </p:nvSpPr>
        <p:spPr>
          <a:xfrm>
            <a:off x="459740" y="5835073"/>
            <a:ext cx="8229600" cy="508000"/>
          </a:xfrm>
          <a:prstGeom prst="rect">
            <a:avLst/>
          </a:prstGeom>
          <a:noFill/>
        </p:spPr>
        <p:txBody>
          <a:bodyPr/>
          <a:lstStyle/>
          <a:p>
            <a:pPr marL="0" lvl="0" indent="0" algn="ctr">
              <a:buNone/>
            </a:pPr>
            <a:r>
              <a:t>You should see this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Clone the repo to your local computer</a:t>
            </a:r>
          </a:p>
        </p:txBody>
      </p:sp>
      <p:sp>
        <p:nvSpPr>
          <p:cNvPr id="3" name="Content Placeholder 2"/>
          <p:cNvSpPr>
            <a:spLocks noGrp="1"/>
          </p:cNvSpPr>
          <p:nvPr>
            <p:ph idx="1"/>
          </p:nvPr>
        </p:nvSpPr>
        <p:spPr/>
        <p:txBody>
          <a:bodyPr/>
          <a:lstStyle/>
          <a:p>
            <a:pPr marL="0" lvl="0" indent="0">
              <a:buNone/>
            </a:pPr>
            <a:r>
              <a:t>Copy the HTTPS clone URL to your clipboard via the green “Clone or Download” button.</a:t>
            </a:r>
          </a:p>
        </p:txBody>
      </p:sp>
      <p:pic>
        <p:nvPicPr>
          <p:cNvPr id="4" name="Picture 3" descr="pres_figs/clone.png">
            <a:extLst>
              <a:ext uri="{FF2B5EF4-FFF2-40B4-BE49-F238E27FC236}">
                <a16:creationId xmlns:a16="http://schemas.microsoft.com/office/drawing/2014/main" id="{D1A996F1-C040-42FF-83EB-E501DA0E020F}"/>
              </a:ext>
            </a:extLst>
          </p:cNvPr>
          <p:cNvPicPr>
            <a:picLocks noGrp="1" noChangeAspect="1"/>
          </p:cNvPicPr>
          <p:nvPr/>
        </p:nvPicPr>
        <p:blipFill>
          <a:blip r:embed="rId2"/>
          <a:stretch>
            <a:fillRect/>
          </a:stretch>
        </p:blipFill>
        <p:spPr bwMode="auto">
          <a:xfrm>
            <a:off x="1131454" y="2479408"/>
            <a:ext cx="6881092" cy="3876058"/>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dirty="0"/>
              <a:t>Clone the new GitHub repo to your local computer via RStudio</a:t>
            </a:r>
          </a:p>
        </p:txBody>
      </p:sp>
      <p:sp>
        <p:nvSpPr>
          <p:cNvPr id="3" name="Content Placeholder 2"/>
          <p:cNvSpPr>
            <a:spLocks noGrp="1"/>
          </p:cNvSpPr>
          <p:nvPr>
            <p:ph sz="half" idx="1"/>
          </p:nvPr>
        </p:nvSpPr>
        <p:spPr>
          <a:xfrm>
            <a:off x="360218" y="1845734"/>
            <a:ext cx="3537527" cy="4023360"/>
          </a:xfrm>
        </p:spPr>
        <p:txBody>
          <a:bodyPr>
            <a:normAutofit fontScale="85000" lnSpcReduction="10000"/>
          </a:bodyPr>
          <a:lstStyle/>
          <a:p>
            <a:r>
              <a:rPr dirty="0"/>
              <a:t>Start a new Project in RStudio</a:t>
            </a:r>
          </a:p>
          <a:p>
            <a:pPr lvl="1"/>
            <a:r>
              <a:rPr sz="1900" i="1" dirty="0"/>
              <a:t>File &gt; New Project &gt; Version Control &gt; Git</a:t>
            </a:r>
            <a:r>
              <a:rPr sz="1900" dirty="0"/>
              <a:t>.</a:t>
            </a:r>
          </a:p>
          <a:p>
            <a:pPr lvl="1"/>
            <a:r>
              <a:rPr sz="1900" dirty="0"/>
              <a:t>In the “repository URL” paste the URL of your new GitHub repository.</a:t>
            </a:r>
            <a:endParaRPr lang="en-US" sz="1900" dirty="0"/>
          </a:p>
          <a:p>
            <a:pPr marL="0">
              <a:buNone/>
            </a:pPr>
            <a:r>
              <a:rPr sz="1400" dirty="0">
                <a:latin typeface="Courier"/>
              </a:rPr>
              <a:t>https://github.com/bjkamrat/myrepo.git</a:t>
            </a:r>
          </a:p>
          <a:p>
            <a:r>
              <a:rPr dirty="0"/>
              <a:t>Be intentional about where you create this Project.</a:t>
            </a:r>
          </a:p>
          <a:p>
            <a:r>
              <a:rPr dirty="0"/>
              <a:t>Check "Open in new session</a:t>
            </a:r>
          </a:p>
          <a:p>
            <a:r>
              <a:rPr dirty="0"/>
              <a:t>Click “Create Project” to create a new directory, which will be:</a:t>
            </a:r>
          </a:p>
          <a:p>
            <a:pPr lvl="2"/>
            <a:r>
              <a:rPr dirty="0"/>
              <a:t>a directory or “folder” on your computer</a:t>
            </a:r>
          </a:p>
          <a:p>
            <a:pPr lvl="2"/>
            <a:r>
              <a:rPr dirty="0"/>
              <a:t>a Git repository, linked to a remote GitHub repository</a:t>
            </a:r>
          </a:p>
          <a:p>
            <a:pPr lvl="2"/>
            <a:r>
              <a:rPr dirty="0"/>
              <a:t>an RStudio Project</a:t>
            </a:r>
          </a:p>
        </p:txBody>
      </p:sp>
      <p:pic>
        <p:nvPicPr>
          <p:cNvPr id="4" name="Picture 1" descr="pres_figs/new_project_rstudio.png"/>
          <p:cNvPicPr>
            <a:picLocks noGrp="1" noChangeAspect="1"/>
          </p:cNvPicPr>
          <p:nvPr/>
        </p:nvPicPr>
        <p:blipFill>
          <a:blip r:embed="rId2"/>
          <a:stretch>
            <a:fillRect/>
          </a:stretch>
        </p:blipFill>
        <p:spPr bwMode="auto">
          <a:xfrm>
            <a:off x="4002110" y="1845734"/>
            <a:ext cx="5031014" cy="3274906"/>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30" y="4953000"/>
            <a:ext cx="9141714"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822960" y="2318327"/>
            <a:ext cx="7520940" cy="2239818"/>
          </a:xfrm>
        </p:spPr>
        <p:txBody>
          <a:bodyPr>
            <a:normAutofit/>
          </a:bodyPr>
          <a:lstStyle/>
          <a:p>
            <a:pPr marL="0" algn="ctr">
              <a:buNone/>
            </a:pPr>
            <a:r>
              <a:rPr b="1" dirty="0"/>
              <a:t>All of your R projects should have this set-up.</a:t>
            </a:r>
          </a:p>
          <a:p>
            <a:pPr marL="0" indent="0" algn="ctr">
              <a:buNone/>
            </a:pPr>
            <a:r>
              <a:rPr b="1" dirty="0"/>
              <a:t>The new local RStudio Project should represent the new test remote repo created on GitHub</a:t>
            </a:r>
          </a:p>
        </p:txBody>
      </p:sp>
      <p:sp>
        <p:nvSpPr>
          <p:cNvPr id="12" name="Rectangle 11">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 y="4906176"/>
            <a:ext cx="9141714"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a:t>
            </a:r>
          </a:p>
        </p:txBody>
      </p:sp>
      <p:sp>
        <p:nvSpPr>
          <p:cNvPr id="3" name="Content Placeholder 2"/>
          <p:cNvSpPr>
            <a:spLocks noGrp="1"/>
          </p:cNvSpPr>
          <p:nvPr>
            <p:ph idx="1"/>
          </p:nvPr>
        </p:nvSpPr>
        <p:spPr/>
        <p:txBody>
          <a:bodyPr/>
          <a:lstStyle/>
          <a:p>
            <a:pPr marL="0" lvl="0" indent="0">
              <a:buNone/>
            </a:pPr>
            <a:r>
              <a:rPr sz="2400" dirty="0"/>
              <a:t>Welcome to Version Control</a:t>
            </a:r>
            <a:r>
              <a:rPr lang="en-US" sz="2400" dirty="0"/>
              <a:t>\Git\GitHub</a:t>
            </a:r>
            <a:r>
              <a:rPr sz="2400" dirty="0"/>
              <a:t> week!</a:t>
            </a:r>
            <a:endParaRPr lang="en-US" sz="2400" dirty="0"/>
          </a:p>
          <a:p>
            <a:pPr marL="201168" lvl="1" indent="0">
              <a:buNone/>
            </a:pPr>
            <a:endParaRPr lang="en-US" sz="2400" dirty="0"/>
          </a:p>
          <a:p>
            <a:pPr marL="0">
              <a:buNone/>
            </a:pPr>
            <a:r>
              <a:rPr lang="en-US" dirty="0"/>
              <a:t>In our lectures and exercises on version control with GitHub, we will largely utilize:</a:t>
            </a:r>
          </a:p>
          <a:p>
            <a:pPr lvl="2"/>
            <a:r>
              <a:rPr lang="en-US" i="1" dirty="0"/>
              <a:t>Happy Git and GitHub for the </a:t>
            </a:r>
            <a:r>
              <a:rPr lang="en-US" i="1" dirty="0" err="1"/>
              <a:t>useR</a:t>
            </a:r>
            <a:r>
              <a:rPr lang="en-US" dirty="0"/>
              <a:t> by Jennifer Bryan @ happygitwithr.com</a:t>
            </a:r>
          </a:p>
          <a:p>
            <a:pPr lvl="2"/>
            <a:r>
              <a:rPr lang="en-US" i="1" dirty="0"/>
              <a:t>Introduction to </a:t>
            </a:r>
            <a:r>
              <a:rPr lang="en-US" i="1" dirty="0" err="1"/>
              <a:t>Github</a:t>
            </a:r>
            <a:r>
              <a:rPr lang="en-US" dirty="0"/>
              <a:t> by Lise Montefiore for REEU P4 program</a:t>
            </a:r>
          </a:p>
          <a:p>
            <a:pPr lvl="2"/>
            <a:r>
              <a:rPr lang="en-US" i="1" dirty="0"/>
              <a:t>Git for Humans</a:t>
            </a:r>
            <a:r>
              <a:rPr lang="en-US" dirty="0"/>
              <a:t> by Alice </a:t>
            </a:r>
            <a:r>
              <a:rPr lang="en-US" dirty="0" err="1"/>
              <a:t>Bartlet</a:t>
            </a:r>
            <a:endParaRPr lang="en-US" dirty="0"/>
          </a:p>
          <a:p>
            <a:pPr marL="0" lvl="0" indent="0">
              <a:buNone/>
            </a:pPr>
            <a:endParaRPr dirty="0"/>
          </a:p>
        </p:txBody>
      </p:sp>
      <p:pic>
        <p:nvPicPr>
          <p:cNvPr id="4" name="Picture 3" descr="pres_figs/github_logo2.png">
            <a:extLst>
              <a:ext uri="{FF2B5EF4-FFF2-40B4-BE49-F238E27FC236}">
                <a16:creationId xmlns:a16="http://schemas.microsoft.com/office/drawing/2014/main" id="{20F4B569-BB19-41D1-92EE-C1E03F5D7B55}"/>
              </a:ext>
            </a:extLst>
          </p:cNvPr>
          <p:cNvPicPr>
            <a:picLocks noGrp="1" noChangeAspect="1"/>
          </p:cNvPicPr>
          <p:nvPr/>
        </p:nvPicPr>
        <p:blipFill>
          <a:blip r:embed="rId2"/>
          <a:stretch>
            <a:fillRect/>
          </a:stretch>
        </p:blipFill>
        <p:spPr bwMode="auto">
          <a:xfrm>
            <a:off x="6320228" y="3744576"/>
            <a:ext cx="2726790" cy="24638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Make a local change, commit, and push</a:t>
            </a:r>
          </a:p>
        </p:txBody>
      </p:sp>
      <p:sp>
        <p:nvSpPr>
          <p:cNvPr id="3" name="Content Placeholder 2"/>
          <p:cNvSpPr>
            <a:spLocks noGrp="1"/>
          </p:cNvSpPr>
          <p:nvPr>
            <p:ph idx="1"/>
          </p:nvPr>
        </p:nvSpPr>
        <p:spPr/>
        <p:txBody>
          <a:bodyPr/>
          <a:lstStyle/>
          <a:p>
            <a:pPr marL="0" lvl="0" indent="0">
              <a:buNone/>
            </a:pPr>
            <a:r>
              <a:rPr dirty="0"/>
              <a:t>In your local RStudio Project modify the </a:t>
            </a:r>
            <a:r>
              <a:rPr sz="1800" dirty="0">
                <a:latin typeface="Courier"/>
              </a:rPr>
              <a:t>README.md</a:t>
            </a:r>
            <a:r>
              <a:rPr dirty="0"/>
              <a:t> file </a:t>
            </a:r>
            <a:endParaRPr lang="en-US" dirty="0"/>
          </a:p>
          <a:p>
            <a:pPr lvl="1">
              <a:buFont typeface="Courier New" panose="02070309020205020404" pitchFamily="49" charset="0"/>
              <a:buChar char="o"/>
            </a:pPr>
            <a:r>
              <a:rPr dirty="0"/>
              <a:t>Add the line “This is a line from RStudio”</a:t>
            </a:r>
            <a:endParaRPr lang="en-US" dirty="0"/>
          </a:p>
          <a:p>
            <a:pPr lvl="1">
              <a:buFont typeface="Courier New" panose="02070309020205020404" pitchFamily="49" charset="0"/>
              <a:buChar char="o"/>
            </a:pPr>
            <a:r>
              <a:rPr dirty="0"/>
              <a:t>Save your change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Now, commit these changes to your local repo. How?</a:t>
            </a:r>
          </a:p>
        </p:txBody>
      </p:sp>
      <p:sp>
        <p:nvSpPr>
          <p:cNvPr id="3" name="Content Placeholder 2"/>
          <p:cNvSpPr>
            <a:spLocks noGrp="1"/>
          </p:cNvSpPr>
          <p:nvPr>
            <p:ph idx="1"/>
          </p:nvPr>
        </p:nvSpPr>
        <p:spPr/>
        <p:txBody>
          <a:bodyPr/>
          <a:lstStyle/>
          <a:p>
            <a:pPr marL="0" lvl="0" indent="0">
              <a:buNone/>
            </a:pPr>
            <a:r>
              <a:rPr dirty="0"/>
              <a:t>In RStudio:</a:t>
            </a:r>
          </a:p>
          <a:p>
            <a:pPr lvl="1"/>
            <a:r>
              <a:rPr dirty="0"/>
              <a:t>Click the “Git” tab in upper right pane.</a:t>
            </a:r>
          </a:p>
        </p:txBody>
      </p:sp>
      <p:pic>
        <p:nvPicPr>
          <p:cNvPr id="4" name="Picture 3" descr="pres_figs/git_in_rstuido.png">
            <a:extLst>
              <a:ext uri="{FF2B5EF4-FFF2-40B4-BE49-F238E27FC236}">
                <a16:creationId xmlns:a16="http://schemas.microsoft.com/office/drawing/2014/main" id="{FD64E4D8-D1C0-410A-864E-C083EDB9A5BF}"/>
              </a:ext>
            </a:extLst>
          </p:cNvPr>
          <p:cNvPicPr>
            <a:picLocks noGrp="1" noChangeAspect="1"/>
          </p:cNvPicPr>
          <p:nvPr/>
        </p:nvPicPr>
        <p:blipFill>
          <a:blip r:embed="rId2"/>
          <a:stretch>
            <a:fillRect/>
          </a:stretch>
        </p:blipFill>
        <p:spPr bwMode="auto">
          <a:xfrm>
            <a:off x="457200" y="2603500"/>
            <a:ext cx="8229600" cy="42545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Now, commit these changes to your local repo. How?</a:t>
            </a:r>
          </a:p>
        </p:txBody>
      </p:sp>
      <p:sp>
        <p:nvSpPr>
          <p:cNvPr id="3" name="Content Placeholder 2"/>
          <p:cNvSpPr>
            <a:spLocks noGrp="1"/>
          </p:cNvSpPr>
          <p:nvPr>
            <p:ph idx="1"/>
          </p:nvPr>
        </p:nvSpPr>
        <p:spPr/>
        <p:txBody>
          <a:bodyPr/>
          <a:lstStyle/>
          <a:p>
            <a:pPr lvl="1"/>
            <a:r>
              <a:rPr dirty="0"/>
              <a:t>Click the white “Staged” box for </a:t>
            </a:r>
            <a:r>
              <a:rPr sz="1800" dirty="0">
                <a:latin typeface="Courier"/>
              </a:rPr>
              <a:t>README.md</a:t>
            </a:r>
            <a:r>
              <a:rPr dirty="0"/>
              <a:t>.</a:t>
            </a:r>
          </a:p>
          <a:p>
            <a:pPr lvl="1"/>
            <a:r>
              <a:rPr dirty="0"/>
              <a:t>Click “Commit”.</a:t>
            </a:r>
          </a:p>
          <a:p>
            <a:pPr lvl="1"/>
            <a:r>
              <a:rPr dirty="0"/>
              <a:t>“Comment” on your “commit”!</a:t>
            </a:r>
          </a:p>
          <a:p>
            <a:pPr lvl="2"/>
            <a:r>
              <a:rPr dirty="0"/>
              <a:t>“Commit message”, such as “Commit from RStudio”.</a:t>
            </a:r>
          </a:p>
          <a:p>
            <a:pPr lvl="1"/>
            <a:r>
              <a:rPr dirty="0"/>
              <a:t>Click “Commit”.</a:t>
            </a:r>
          </a:p>
        </p:txBody>
      </p:sp>
    </p:spTree>
    <p:extLst>
      <p:ext uri="{BB962C8B-B14F-4D97-AF65-F5344CB8AC3E}">
        <p14:creationId xmlns:p14="http://schemas.microsoft.com/office/powerpoint/2010/main" val="339313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105A-F28C-4AD5-BF23-9A9CBC342AD8}"/>
              </a:ext>
            </a:extLst>
          </p:cNvPr>
          <p:cNvSpPr>
            <a:spLocks noGrp="1"/>
          </p:cNvSpPr>
          <p:nvPr>
            <p:ph type="title"/>
          </p:nvPr>
        </p:nvSpPr>
        <p:spPr/>
        <p:txBody>
          <a:bodyPr>
            <a:normAutofit/>
          </a:bodyPr>
          <a:lstStyle/>
          <a:p>
            <a:r>
              <a:rPr lang="en-US" dirty="0"/>
              <a:t>Pull then Push your local changes online to GitHub</a:t>
            </a:r>
          </a:p>
        </p:txBody>
      </p:sp>
      <p:sp>
        <p:nvSpPr>
          <p:cNvPr id="3" name="Content Placeholder 2"/>
          <p:cNvSpPr>
            <a:spLocks noGrp="1"/>
          </p:cNvSpPr>
          <p:nvPr>
            <p:ph idx="1"/>
          </p:nvPr>
        </p:nvSpPr>
        <p:spPr/>
        <p:txBody>
          <a:bodyPr>
            <a:normAutofit/>
          </a:bodyPr>
          <a:lstStyle/>
          <a:p>
            <a:pPr marL="0">
              <a:buNone/>
            </a:pPr>
            <a:r>
              <a:rPr dirty="0"/>
              <a:t>First, Pull into RStudio the most updated </a:t>
            </a:r>
            <a:r>
              <a:rPr dirty="0" err="1"/>
              <a:t>verison</a:t>
            </a:r>
            <a:r>
              <a:rPr dirty="0"/>
              <a:t> of the GitHub Repo</a:t>
            </a:r>
          </a:p>
          <a:p>
            <a:pPr lvl="1"/>
            <a:r>
              <a:rPr dirty="0"/>
              <a:t>You should see some message…</a:t>
            </a:r>
          </a:p>
          <a:p>
            <a:pPr marL="1270000" lvl="0" indent="0">
              <a:buNone/>
            </a:pPr>
            <a:r>
              <a:rPr sz="1800" dirty="0">
                <a:latin typeface="Courier"/>
              </a:rPr>
              <a:t>Already up to date.</a:t>
            </a:r>
          </a:p>
          <a:p>
            <a:pPr marL="0">
              <a:buNone/>
            </a:pPr>
            <a:r>
              <a:rPr dirty="0"/>
              <a:t>Click the green “Push” button to send your local changes to GitHub. If you are challenged for username and password, provide them</a:t>
            </a:r>
          </a:p>
          <a:p>
            <a:pPr lvl="1"/>
            <a:r>
              <a:rPr dirty="0"/>
              <a:t>You should see some message..</a:t>
            </a:r>
          </a:p>
          <a:p>
            <a:pPr marL="1270000" lvl="0" indent="0">
              <a:buNone/>
            </a:pPr>
            <a:r>
              <a:rPr sz="1800" dirty="0">
                <a:latin typeface="Courier"/>
              </a:rPr>
              <a:t>[master dc671f0] blah</a:t>
            </a:r>
            <a:br>
              <a:rPr dirty="0"/>
            </a:br>
            <a:r>
              <a:rPr sz="1800" dirty="0">
                <a:latin typeface="Courier"/>
              </a:rPr>
              <a:t> 3 files changed, 22 insertions(+)</a:t>
            </a:r>
            <a:br>
              <a:rPr dirty="0"/>
            </a:br>
            <a:r>
              <a:rPr sz="1800" dirty="0">
                <a:latin typeface="Courier"/>
              </a:rPr>
              <a:t> create mode 100644 .</a:t>
            </a:r>
            <a:r>
              <a:rPr sz="1800" dirty="0" err="1">
                <a:latin typeface="Courier"/>
              </a:rPr>
              <a:t>gitignore</a:t>
            </a:r>
            <a:br>
              <a:rPr dirty="0"/>
            </a:br>
            <a:r>
              <a:rPr sz="1800" dirty="0">
                <a:latin typeface="Courier"/>
              </a:rPr>
              <a:t> create mode 100644 </a:t>
            </a:r>
            <a:r>
              <a:rPr sz="1800" dirty="0" err="1">
                <a:latin typeface="Courier"/>
              </a:rPr>
              <a:t>myrepo.Rproj</a:t>
            </a:r>
            <a:endParaRPr sz="1800" dirty="0">
              <a:latin typeface="Couri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Workflow</a:t>
            </a:r>
          </a:p>
        </p:txBody>
      </p:sp>
      <p:sp>
        <p:nvSpPr>
          <p:cNvPr id="3" name="Content Placeholder 2"/>
          <p:cNvSpPr>
            <a:spLocks noGrp="1"/>
          </p:cNvSpPr>
          <p:nvPr>
            <p:ph idx="1"/>
          </p:nvPr>
        </p:nvSpPr>
        <p:spPr/>
        <p:txBody>
          <a:bodyPr>
            <a:normAutofit/>
          </a:bodyPr>
          <a:lstStyle/>
          <a:p>
            <a:pPr marL="0" lvl="0" indent="0">
              <a:buNone/>
            </a:pPr>
            <a:r>
              <a:rPr dirty="0"/>
              <a:t>Do work somewhere. </a:t>
            </a:r>
            <a:endParaRPr lang="en-US" dirty="0"/>
          </a:p>
          <a:p>
            <a:pPr marL="0" lvl="0" indent="0">
              <a:buNone/>
            </a:pPr>
            <a:r>
              <a:rPr dirty="0"/>
              <a:t>Commit it. </a:t>
            </a:r>
            <a:endParaRPr lang="en-US" dirty="0"/>
          </a:p>
          <a:p>
            <a:pPr marL="0" lvl="0" indent="0">
              <a:buNone/>
            </a:pPr>
            <a:r>
              <a:rPr dirty="0"/>
              <a:t>Push it or pull it* depending on where you did it, but get local and remote “synced up”. </a:t>
            </a:r>
            <a:endParaRPr lang="en-US" dirty="0"/>
          </a:p>
          <a:p>
            <a:pPr marL="0" lvl="0" indent="0">
              <a:buNone/>
            </a:pPr>
            <a:r>
              <a:rPr dirty="0"/>
              <a:t>Repeat.</a:t>
            </a:r>
            <a:endParaRPr lang="en-US" dirty="0"/>
          </a:p>
          <a:p>
            <a:pPr marL="0" lvl="0" indent="0">
              <a:buNone/>
            </a:pPr>
            <a:endParaRPr lang="en-US" dirty="0"/>
          </a:p>
          <a:p>
            <a:pPr marL="0" lvl="0" indent="0">
              <a:buNone/>
            </a:pPr>
            <a:endParaRPr dirty="0"/>
          </a:p>
          <a:p>
            <a:pPr marL="0" lvl="0" indent="0">
              <a:buNone/>
            </a:pPr>
            <a:r>
              <a:rPr sz="1600" dirty="0"/>
              <a:t>* Note that in general (and especially in future when collaborating with other developers) you will usually need to pull changes from the remote (GitHub) before pushing the local changes you have made. For this reason, it’s a good idea to try and get into the habit of pulling before you attempt to push.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Confirm local change propgated to GitHub</a:t>
            </a:r>
          </a:p>
        </p:txBody>
      </p:sp>
      <p:sp>
        <p:nvSpPr>
          <p:cNvPr id="3" name="Content Placeholder 2"/>
          <p:cNvSpPr>
            <a:spLocks noGrp="1"/>
          </p:cNvSpPr>
          <p:nvPr>
            <p:ph idx="1"/>
          </p:nvPr>
        </p:nvSpPr>
        <p:spPr/>
        <p:txBody>
          <a:bodyPr/>
          <a:lstStyle/>
          <a:p>
            <a:pPr lvl="1">
              <a:buAutoNum type="arabicPeriod"/>
            </a:pPr>
            <a:r>
              <a:rPr lang="en-US" dirty="0"/>
              <a:t> </a:t>
            </a:r>
            <a:r>
              <a:rPr dirty="0"/>
              <a:t>Go back to the browser. I assume we’re still viewing your new GitHub repo.</a:t>
            </a:r>
          </a:p>
          <a:p>
            <a:pPr lvl="1">
              <a:buAutoNum type="arabicPeriod"/>
            </a:pPr>
            <a:r>
              <a:rPr lang="en-US" dirty="0"/>
              <a:t> </a:t>
            </a:r>
            <a:r>
              <a:rPr dirty="0"/>
              <a:t>Refresh.</a:t>
            </a:r>
          </a:p>
          <a:p>
            <a:pPr lvl="1">
              <a:buAutoNum type="arabicPeriod"/>
            </a:pPr>
            <a:r>
              <a:rPr lang="en-US" dirty="0"/>
              <a:t> </a:t>
            </a:r>
            <a:r>
              <a:rPr dirty="0"/>
              <a:t>You should see the new “This is a line from RStudio” in the README.</a:t>
            </a:r>
          </a:p>
          <a:p>
            <a:pPr lvl="1">
              <a:buAutoNum type="arabicPeriod"/>
            </a:pPr>
            <a:r>
              <a:rPr lang="en-US" dirty="0"/>
              <a:t> </a:t>
            </a:r>
            <a:r>
              <a:rPr dirty="0"/>
              <a:t>If you click on “commits,” you should see one with the message “Commit from </a:t>
            </a:r>
            <a:r>
              <a:rPr dirty="0" err="1"/>
              <a:t>Rstudio</a:t>
            </a:r>
            <a:r>
              <a:rPr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Clean up</a:t>
            </a:r>
          </a:p>
        </p:txBody>
      </p:sp>
      <p:sp>
        <p:nvSpPr>
          <p:cNvPr id="3" name="Content Placeholder 2"/>
          <p:cNvSpPr>
            <a:spLocks noGrp="1"/>
          </p:cNvSpPr>
          <p:nvPr>
            <p:ph idx="1"/>
          </p:nvPr>
        </p:nvSpPr>
        <p:spPr/>
        <p:txBody>
          <a:bodyPr/>
          <a:lstStyle/>
          <a:p>
            <a:pPr marL="0" lvl="0" indent="0">
              <a:buNone/>
            </a:pPr>
            <a:r>
              <a:rPr sz="2400" b="1" dirty="0"/>
              <a:t>Local</a:t>
            </a:r>
            <a:r>
              <a:rPr lang="en-US" sz="2400" b="1" dirty="0"/>
              <a:t> Computer:</a:t>
            </a:r>
            <a:r>
              <a:rPr sz="2400" dirty="0"/>
              <a:t> </a:t>
            </a:r>
            <a:endParaRPr lang="en-US" sz="2400" dirty="0"/>
          </a:p>
          <a:p>
            <a:pPr marL="0" lvl="0" indent="0">
              <a:buNone/>
            </a:pPr>
            <a:r>
              <a:rPr dirty="0"/>
              <a:t>When you’re ready to clean up, you can delete the local repo any way you like. It’s just a regular directory on your computer.</a:t>
            </a:r>
          </a:p>
          <a:p>
            <a:pPr marL="0" lvl="0" indent="0">
              <a:buNone/>
            </a:pPr>
            <a:r>
              <a:rPr sz="2400" b="1" dirty="0"/>
              <a:t>GitHub </a:t>
            </a:r>
            <a:r>
              <a:rPr lang="en-US" sz="2400" b="1" dirty="0"/>
              <a:t>Remote:</a:t>
            </a:r>
            <a:r>
              <a:rPr sz="2400" b="1" dirty="0"/>
              <a:t> </a:t>
            </a:r>
            <a:endParaRPr lang="en-US" sz="2400" b="1" dirty="0"/>
          </a:p>
          <a:p>
            <a:pPr marL="0" lvl="0" indent="0">
              <a:buNone/>
            </a:pPr>
            <a:r>
              <a:rPr dirty="0"/>
              <a:t>In the browser, go to your repo’s landing page on GitHub. Click on “Settings”. * Scroll down, click on “delete repository,” and do as it asks.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descr="https://media.giphy.com/media/ccRMvuh3PeuSGgOWVx/giphy.gif"/>
          <p:cNvPicPr>
            <a:picLocks noGrp="1" noChangeAspect="1"/>
          </p:cNvPicPr>
          <p:nvPr/>
        </p:nvPicPr>
        <p:blipFill>
          <a:blip r:embed="rId2"/>
          <a:stretch>
            <a:fillRect/>
          </a:stretch>
        </p:blipFill>
        <p:spPr bwMode="auto">
          <a:xfrm>
            <a:off x="2311400" y="1082963"/>
            <a:ext cx="4521200" cy="4521200"/>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en-US" dirty="0"/>
              <a:t>L</a:t>
            </a:r>
            <a:r>
              <a:rPr dirty="0"/>
              <a:t>ets discuss some of the Git methodology/terminology</a:t>
            </a:r>
          </a:p>
        </p:txBody>
      </p:sp>
      <p:sp>
        <p:nvSpPr>
          <p:cNvPr id="3" name="Content Placeholder 2"/>
          <p:cNvSpPr>
            <a:spLocks noGrp="1"/>
          </p:cNvSpPr>
          <p:nvPr>
            <p:ph idx="1"/>
          </p:nvPr>
        </p:nvSpPr>
        <p:spPr/>
        <p:txBody>
          <a:bodyPr/>
          <a:lstStyle/>
          <a:p>
            <a:r>
              <a:rPr dirty="0"/>
              <a:t>Git allows you to take snapshots of all the files in a folder</a:t>
            </a:r>
          </a:p>
          <a:p>
            <a:r>
              <a:rPr dirty="0"/>
              <a:t>This folder is your </a:t>
            </a:r>
            <a:r>
              <a:rPr i="1" dirty="0"/>
              <a:t>repository</a:t>
            </a:r>
            <a:r>
              <a:rPr dirty="0"/>
              <a:t> or </a:t>
            </a:r>
            <a:r>
              <a:rPr i="1" dirty="0"/>
              <a:t>repo</a:t>
            </a:r>
          </a:p>
          <a:p>
            <a:r>
              <a:rPr dirty="0"/>
              <a:t>When you </a:t>
            </a:r>
            <a:r>
              <a:rPr i="1" dirty="0"/>
              <a:t>commit</a:t>
            </a:r>
            <a:r>
              <a:rPr dirty="0"/>
              <a:t>, you take a snapshot, which you then </a:t>
            </a:r>
            <a:r>
              <a:rPr i="1" dirty="0"/>
              <a:t>push</a:t>
            </a:r>
            <a:r>
              <a:rPr dirty="0"/>
              <a:t> to </a:t>
            </a:r>
            <a:r>
              <a:rPr dirty="0" err="1"/>
              <a:t>Github</a:t>
            </a:r>
            <a:r>
              <a:rPr dirty="0"/>
              <a:t> with a comment</a:t>
            </a:r>
          </a:p>
          <a:p>
            <a:pPr lvl="1"/>
            <a:r>
              <a:rPr dirty="0"/>
              <a:t>Think of taking a picture (</a:t>
            </a:r>
            <a:r>
              <a:rPr i="1" dirty="0"/>
              <a:t>commit</a:t>
            </a:r>
            <a:r>
              <a:rPr dirty="0"/>
              <a:t>) then posting (</a:t>
            </a:r>
            <a:r>
              <a:rPr i="1" dirty="0"/>
              <a:t>pushing</a:t>
            </a:r>
            <a:r>
              <a:rPr dirty="0"/>
              <a:t>) the picture to Instagram</a:t>
            </a:r>
          </a:p>
          <a:p>
            <a:pPr lvl="2"/>
            <a:r>
              <a:rPr lang="en-US" dirty="0"/>
              <a:t>Y</a:t>
            </a:r>
            <a:r>
              <a:rPr dirty="0"/>
              <a:t>ou wouldn’t post a picture to Instagram without a </a:t>
            </a:r>
            <a:r>
              <a:rPr i="1" dirty="0"/>
              <a:t>comment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r>
              <a:rPr dirty="0"/>
              <a:t>When you </a:t>
            </a:r>
            <a:r>
              <a:rPr i="1" dirty="0"/>
              <a:t>commit</a:t>
            </a:r>
            <a:r>
              <a:rPr dirty="0"/>
              <a:t> a file or files, additional information is saved along with the changes to the file</a:t>
            </a:r>
          </a:p>
          <a:p>
            <a:pPr lvl="2"/>
            <a:r>
              <a:rPr dirty="0"/>
              <a:t>Who</a:t>
            </a:r>
          </a:p>
          <a:p>
            <a:pPr lvl="2"/>
            <a:r>
              <a:rPr dirty="0"/>
              <a:t>When</a:t>
            </a:r>
          </a:p>
          <a:p>
            <a:pPr lvl="2"/>
            <a:r>
              <a:rPr dirty="0"/>
              <a:t>What was changed</a:t>
            </a:r>
          </a:p>
          <a:p>
            <a:pPr lvl="2"/>
            <a:r>
              <a:rPr dirty="0"/>
              <a:t>A comment on the change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Today’s Schedule</a:t>
            </a:r>
          </a:p>
        </p:txBody>
      </p:sp>
      <p:sp>
        <p:nvSpPr>
          <p:cNvPr id="3" name="Content Placeholder 2"/>
          <p:cNvSpPr>
            <a:spLocks noGrp="1"/>
          </p:cNvSpPr>
          <p:nvPr>
            <p:ph idx="1"/>
          </p:nvPr>
        </p:nvSpPr>
        <p:spPr/>
        <p:txBody>
          <a:bodyPr/>
          <a:lstStyle/>
          <a:p>
            <a:pPr lvl="1"/>
            <a:r>
              <a:rPr sz="2000" dirty="0"/>
              <a:t>Article Discussion Questions</a:t>
            </a:r>
          </a:p>
          <a:p>
            <a:pPr lvl="1"/>
            <a:r>
              <a:rPr sz="2000" dirty="0"/>
              <a:t>Discussion of Terminal and Git</a:t>
            </a:r>
          </a:p>
          <a:p>
            <a:pPr lvl="1"/>
            <a:r>
              <a:rPr sz="2000" dirty="0"/>
              <a:t>Important terms and concepts</a:t>
            </a:r>
          </a:p>
          <a:p>
            <a:pPr lvl="1"/>
            <a:r>
              <a:rPr sz="2000" dirty="0"/>
              <a:t>Work through Chapter 12 of happygitwithr.com</a:t>
            </a:r>
          </a:p>
          <a:p>
            <a:pPr lvl="1"/>
            <a:r>
              <a:rPr sz="2000" dirty="0"/>
              <a:t>Start </a:t>
            </a:r>
            <a:r>
              <a:rPr sz="2000" i="1" dirty="0"/>
              <a:t>Chapter 15</a:t>
            </a:r>
            <a:r>
              <a:rPr lang="en-US" sz="2000" i="1" dirty="0"/>
              <a:t>: New Project, GitHub First </a:t>
            </a:r>
            <a:r>
              <a:rPr lang="en-US" sz="2000" dirty="0"/>
              <a:t>of happygitwithr.com</a:t>
            </a:r>
            <a:endParaRPr lang="en-US" sz="2000" i="1" dirty="0"/>
          </a:p>
          <a:p>
            <a:pPr marL="384048" lvl="2" indent="0">
              <a:buNone/>
            </a:pPr>
            <a:r>
              <a:rPr lang="en-US" dirty="0"/>
              <a:t>T</a:t>
            </a:r>
            <a:r>
              <a:rPr dirty="0"/>
              <a:t>here will be some time to work on this at the end of the lecture.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pPr marL="0" lvl="0" indent="0">
              <a:buNone/>
            </a:pPr>
            <a:r>
              <a:t>These snapshots act as version control</a:t>
            </a:r>
          </a:p>
        </p:txBody>
      </p:sp>
      <p:pic>
        <p:nvPicPr>
          <p:cNvPr id="4" name="Picture 3" descr="pres_figs/copies_commits1.png">
            <a:extLst>
              <a:ext uri="{FF2B5EF4-FFF2-40B4-BE49-F238E27FC236}">
                <a16:creationId xmlns:a16="http://schemas.microsoft.com/office/drawing/2014/main" id="{D69F68CC-7840-4E63-AFDB-524F55B207D1}"/>
              </a:ext>
            </a:extLst>
          </p:cNvPr>
          <p:cNvPicPr>
            <a:picLocks noGrp="1" noChangeAspect="1"/>
          </p:cNvPicPr>
          <p:nvPr/>
        </p:nvPicPr>
        <p:blipFill>
          <a:blip r:embed="rId2"/>
          <a:stretch>
            <a:fillRect/>
          </a:stretch>
        </p:blipFill>
        <p:spPr bwMode="auto">
          <a:xfrm>
            <a:off x="575309" y="2207214"/>
            <a:ext cx="8039100" cy="4521200"/>
          </a:xfrm>
          <a:prstGeom prst="rect">
            <a:avLst/>
          </a:prstGeom>
          <a:noFill/>
          <a:ln w="9525">
            <a:noFill/>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pPr marL="0" lvl="0" indent="0">
              <a:buNone/>
            </a:pPr>
            <a:r>
              <a:t>These snapshots act as version control</a:t>
            </a:r>
          </a:p>
        </p:txBody>
      </p:sp>
      <p:pic>
        <p:nvPicPr>
          <p:cNvPr id="4" name="Picture 3">
            <a:extLst>
              <a:ext uri="{FF2B5EF4-FFF2-40B4-BE49-F238E27FC236}">
                <a16:creationId xmlns:a16="http://schemas.microsoft.com/office/drawing/2014/main" id="{670369C5-A5C8-49AE-B24B-2E63AFA62813}"/>
              </a:ext>
            </a:extLst>
          </p:cNvPr>
          <p:cNvPicPr>
            <a:picLocks noChangeAspect="1"/>
          </p:cNvPicPr>
          <p:nvPr/>
        </p:nvPicPr>
        <p:blipFill>
          <a:blip r:embed="rId2"/>
          <a:stretch>
            <a:fillRect/>
          </a:stretch>
        </p:blipFill>
        <p:spPr>
          <a:xfrm>
            <a:off x="577247" y="2177000"/>
            <a:ext cx="8035224" cy="451752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pPr marL="0" lvl="0" indent="0">
              <a:buNone/>
            </a:pPr>
            <a:r>
              <a:t>These snapshots act as version control</a:t>
            </a:r>
          </a:p>
        </p:txBody>
      </p:sp>
      <p:pic>
        <p:nvPicPr>
          <p:cNvPr id="4" name="Picture 3">
            <a:extLst>
              <a:ext uri="{FF2B5EF4-FFF2-40B4-BE49-F238E27FC236}">
                <a16:creationId xmlns:a16="http://schemas.microsoft.com/office/drawing/2014/main" id="{2BB7A408-3548-4102-B9CD-63D1D3D4E28D}"/>
              </a:ext>
            </a:extLst>
          </p:cNvPr>
          <p:cNvPicPr>
            <a:picLocks noChangeAspect="1"/>
          </p:cNvPicPr>
          <p:nvPr/>
        </p:nvPicPr>
        <p:blipFill>
          <a:blip r:embed="rId2"/>
          <a:stretch>
            <a:fillRect/>
          </a:stretch>
        </p:blipFill>
        <p:spPr>
          <a:xfrm>
            <a:off x="577247" y="2186236"/>
            <a:ext cx="8035224" cy="45175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endParaRPr lang="en-US" dirty="0"/>
          </a:p>
          <a:p>
            <a:endParaRPr lang="en-US" dirty="0"/>
          </a:p>
          <a:p>
            <a:r>
              <a:rPr dirty="0"/>
              <a:t>Git, or in our case GitHub, stores the history of your project</a:t>
            </a:r>
          </a:p>
          <a:p>
            <a:pPr lvl="1"/>
            <a:r>
              <a:rPr dirty="0"/>
              <a:t>This lets you time travel to different versions of your project</a:t>
            </a:r>
          </a:p>
          <a:p>
            <a:pPr lvl="1"/>
            <a:r>
              <a:rPr lang="en-US" dirty="0"/>
              <a:t>Y</a:t>
            </a:r>
            <a:r>
              <a:rPr dirty="0"/>
              <a:t>ou can </a:t>
            </a:r>
            <a:r>
              <a:rPr i="1" dirty="0"/>
              <a:t>check out</a:t>
            </a:r>
            <a:r>
              <a:rPr dirty="0"/>
              <a:t> these older versions of the project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pPr marL="0">
              <a:buNone/>
            </a:pPr>
            <a:r>
              <a:rPr dirty="0"/>
              <a:t>What if you want to experiment with making some changes to files in your project?</a:t>
            </a:r>
          </a:p>
          <a:p>
            <a:pPr lvl="1"/>
            <a:r>
              <a:rPr dirty="0"/>
              <a:t>you can do this by creating a </a:t>
            </a:r>
            <a:r>
              <a:rPr i="1" dirty="0"/>
              <a:t>branch</a:t>
            </a:r>
            <a:endParaRPr lang="en-US" i="1" dirty="0"/>
          </a:p>
          <a:p>
            <a:pPr marL="201168" lvl="1" indent="0">
              <a:buNone/>
            </a:pPr>
            <a:endParaRPr i="1" dirty="0"/>
          </a:p>
          <a:p>
            <a:r>
              <a:rPr dirty="0"/>
              <a:t>A </a:t>
            </a:r>
            <a:r>
              <a:rPr i="1" dirty="0"/>
              <a:t>branch</a:t>
            </a:r>
            <a:r>
              <a:rPr dirty="0"/>
              <a:t> is a moveable label attached to a commit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r>
              <a:rPr dirty="0"/>
              <a:t>The default </a:t>
            </a:r>
            <a:r>
              <a:rPr i="1" dirty="0"/>
              <a:t>branch</a:t>
            </a:r>
            <a:r>
              <a:rPr dirty="0"/>
              <a:t> name in GitHub is </a:t>
            </a:r>
            <a:r>
              <a:rPr i="1" dirty="0"/>
              <a:t>master</a:t>
            </a:r>
          </a:p>
          <a:p>
            <a:pPr lvl="1"/>
            <a:r>
              <a:rPr dirty="0"/>
              <a:t>To experiment with making some changes created a new </a:t>
            </a:r>
            <a:r>
              <a:rPr i="1" dirty="0"/>
              <a:t>branch</a:t>
            </a:r>
          </a:p>
          <a:p>
            <a:pPr lvl="1"/>
            <a:r>
              <a:rPr dirty="0"/>
              <a:t>If you are happy with the changes you can </a:t>
            </a:r>
            <a:r>
              <a:rPr i="1" dirty="0"/>
              <a:t>merge</a:t>
            </a:r>
            <a:r>
              <a:rPr dirty="0"/>
              <a:t> them back into the </a:t>
            </a:r>
            <a:r>
              <a:rPr i="1" dirty="0"/>
              <a:t>master</a:t>
            </a:r>
          </a:p>
          <a:p>
            <a:r>
              <a:rPr dirty="0"/>
              <a:t>In collaborative projects</a:t>
            </a:r>
          </a:p>
          <a:p>
            <a:pPr lvl="1"/>
            <a:r>
              <a:rPr lang="en-US" dirty="0"/>
              <a:t>M</a:t>
            </a:r>
            <a:r>
              <a:rPr dirty="0"/>
              <a:t>ost changes should be done in a new </a:t>
            </a:r>
            <a:r>
              <a:rPr i="1" dirty="0"/>
              <a:t>branch</a:t>
            </a:r>
          </a:p>
          <a:p>
            <a:pPr lvl="1"/>
            <a:r>
              <a:rPr lang="en-US" dirty="0"/>
              <a:t>T</a:t>
            </a:r>
            <a:r>
              <a:rPr dirty="0"/>
              <a:t>he </a:t>
            </a:r>
            <a:r>
              <a:rPr i="1" dirty="0"/>
              <a:t>master</a:t>
            </a:r>
            <a:r>
              <a:rPr dirty="0"/>
              <a:t> </a:t>
            </a:r>
            <a:r>
              <a:rPr i="1" dirty="0"/>
              <a:t>branch</a:t>
            </a:r>
            <a:r>
              <a:rPr dirty="0"/>
              <a:t> is often the version of the code that is published on a site</a:t>
            </a:r>
          </a:p>
        </p:txBody>
      </p:sp>
      <p:pic>
        <p:nvPicPr>
          <p:cNvPr id="4" name="Picture 3">
            <a:extLst>
              <a:ext uri="{FF2B5EF4-FFF2-40B4-BE49-F238E27FC236}">
                <a16:creationId xmlns:a16="http://schemas.microsoft.com/office/drawing/2014/main" id="{EF0111B2-2DC8-40FA-80BD-76EFA8B3FF69}"/>
              </a:ext>
            </a:extLst>
          </p:cNvPr>
          <p:cNvPicPr>
            <a:picLocks noChangeAspect="1"/>
          </p:cNvPicPr>
          <p:nvPr/>
        </p:nvPicPr>
        <p:blipFill>
          <a:blip r:embed="rId2"/>
          <a:stretch>
            <a:fillRect/>
          </a:stretch>
        </p:blipFill>
        <p:spPr>
          <a:xfrm>
            <a:off x="22859" y="3970012"/>
            <a:ext cx="9144000" cy="23012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r>
              <a:rPr dirty="0"/>
              <a:t>As you know, it is always good to back up your work</a:t>
            </a:r>
          </a:p>
          <a:p>
            <a:pPr lvl="1"/>
            <a:r>
              <a:rPr dirty="0"/>
              <a:t>Typically, not on your local computer</a:t>
            </a:r>
          </a:p>
          <a:p>
            <a:r>
              <a:rPr dirty="0"/>
              <a:t>This outside storage location is called a </a:t>
            </a:r>
            <a:r>
              <a:rPr i="1" dirty="0"/>
              <a:t>remote</a:t>
            </a:r>
          </a:p>
          <a:p>
            <a:pPr lvl="2"/>
            <a:r>
              <a:rPr dirty="0"/>
              <a:t>GitHub is one very popular </a:t>
            </a:r>
            <a:r>
              <a:rPr i="1" dirty="0"/>
              <a:t>remote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Git methodology/terminology</a:t>
            </a:r>
          </a:p>
        </p:txBody>
      </p:sp>
      <p:sp>
        <p:nvSpPr>
          <p:cNvPr id="3" name="Content Placeholder 2"/>
          <p:cNvSpPr>
            <a:spLocks noGrp="1"/>
          </p:cNvSpPr>
          <p:nvPr>
            <p:ph idx="1"/>
          </p:nvPr>
        </p:nvSpPr>
        <p:spPr/>
        <p:txBody>
          <a:bodyPr/>
          <a:lstStyle/>
          <a:p>
            <a:r>
              <a:rPr dirty="0"/>
              <a:t>To get work from a </a:t>
            </a:r>
            <a:r>
              <a:rPr i="1" dirty="0"/>
              <a:t>remote</a:t>
            </a:r>
            <a:r>
              <a:rPr dirty="0"/>
              <a:t> for the first time you must </a:t>
            </a:r>
            <a:r>
              <a:rPr i="1" dirty="0"/>
              <a:t>clone</a:t>
            </a:r>
            <a:r>
              <a:rPr dirty="0"/>
              <a:t> it to your local computer</a:t>
            </a:r>
            <a:endParaRPr lang="en-US" dirty="0"/>
          </a:p>
          <a:p>
            <a:pPr lvl="1"/>
            <a:r>
              <a:rPr dirty="0"/>
              <a:t> We just did this!!</a:t>
            </a:r>
          </a:p>
          <a:p>
            <a:r>
              <a:rPr dirty="0"/>
              <a:t>If you make a change at the local level,</a:t>
            </a:r>
          </a:p>
          <a:p>
            <a:pPr lvl="1">
              <a:buAutoNum type="arabicPeriod"/>
            </a:pPr>
            <a:r>
              <a:rPr dirty="0"/>
              <a:t>You can </a:t>
            </a:r>
            <a:r>
              <a:rPr i="1" dirty="0"/>
              <a:t>commit</a:t>
            </a:r>
            <a:r>
              <a:rPr dirty="0"/>
              <a:t> the change</a:t>
            </a:r>
          </a:p>
          <a:p>
            <a:pPr lvl="1">
              <a:buAutoNum type="arabicPeriod"/>
            </a:pPr>
            <a:r>
              <a:rPr dirty="0"/>
              <a:t>Then </a:t>
            </a:r>
            <a:r>
              <a:rPr i="1" dirty="0"/>
              <a:t>push</a:t>
            </a:r>
            <a:r>
              <a:rPr dirty="0"/>
              <a:t> it back to the remote</a:t>
            </a:r>
          </a:p>
          <a:p>
            <a:pPr lvl="1">
              <a:buAutoNum type="arabicPeriod"/>
            </a:pPr>
            <a:r>
              <a:rPr dirty="0"/>
              <a:t>For someone else to have the most updated repo, they now need to </a:t>
            </a:r>
            <a:r>
              <a:rPr i="1" dirty="0"/>
              <a:t>pull</a:t>
            </a:r>
            <a:r>
              <a:rPr dirty="0"/>
              <a:t> your changes to their local computer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a:xfrm>
            <a:off x="822959" y="1845733"/>
            <a:ext cx="7543801" cy="4582775"/>
          </a:xfrm>
        </p:spPr>
        <p:txBody>
          <a:bodyPr>
            <a:normAutofit lnSpcReduction="10000"/>
          </a:bodyPr>
          <a:lstStyle/>
          <a:p>
            <a:pPr marL="0" lvl="0" indent="0">
              <a:buNone/>
            </a:pPr>
            <a:r>
              <a:rPr i="1" dirty="0"/>
              <a:t>repo</a:t>
            </a:r>
            <a:r>
              <a:rPr dirty="0"/>
              <a:t> - your project folder</a:t>
            </a:r>
          </a:p>
          <a:p>
            <a:pPr marL="0" lvl="0" indent="0">
              <a:buNone/>
            </a:pPr>
            <a:r>
              <a:rPr i="1" dirty="0"/>
              <a:t>commit</a:t>
            </a:r>
            <a:r>
              <a:rPr dirty="0"/>
              <a:t> - snapshot of repo</a:t>
            </a:r>
          </a:p>
          <a:p>
            <a:pPr marL="0" lvl="0" indent="0">
              <a:buNone/>
            </a:pPr>
            <a:r>
              <a:rPr i="1" dirty="0"/>
              <a:t>checkout</a:t>
            </a:r>
            <a:r>
              <a:rPr dirty="0"/>
              <a:t> - time travel to specific commit</a:t>
            </a:r>
          </a:p>
          <a:p>
            <a:pPr marL="0" lvl="0" indent="0">
              <a:buNone/>
            </a:pPr>
            <a:r>
              <a:rPr i="1" dirty="0"/>
              <a:t>branch</a:t>
            </a:r>
            <a:r>
              <a:rPr dirty="0"/>
              <a:t> - a moveable label that point to a commit</a:t>
            </a:r>
          </a:p>
          <a:p>
            <a:pPr marL="0" lvl="0" indent="0">
              <a:buNone/>
            </a:pPr>
            <a:r>
              <a:rPr i="1" dirty="0"/>
              <a:t>merge</a:t>
            </a:r>
            <a:r>
              <a:rPr dirty="0"/>
              <a:t> - combining two branches</a:t>
            </a:r>
          </a:p>
          <a:p>
            <a:pPr marL="0" lvl="0" indent="0">
              <a:buNone/>
            </a:pPr>
            <a:r>
              <a:rPr i="1" dirty="0"/>
              <a:t>remote</a:t>
            </a:r>
            <a:r>
              <a:rPr dirty="0"/>
              <a:t> - a computer/server with the repository on it</a:t>
            </a:r>
          </a:p>
          <a:p>
            <a:pPr marL="0" lvl="0" indent="0">
              <a:buNone/>
            </a:pPr>
            <a:r>
              <a:rPr i="1" dirty="0"/>
              <a:t>clone</a:t>
            </a:r>
            <a:r>
              <a:rPr dirty="0"/>
              <a:t> - the first time you get the repo from the remote</a:t>
            </a:r>
          </a:p>
          <a:p>
            <a:pPr marL="0" lvl="0" indent="0">
              <a:buNone/>
            </a:pPr>
            <a:r>
              <a:rPr i="1" dirty="0"/>
              <a:t>push</a:t>
            </a:r>
            <a:r>
              <a:rPr dirty="0"/>
              <a:t> - send commits (with comments) to a remote</a:t>
            </a:r>
          </a:p>
          <a:p>
            <a:pPr marL="0" lvl="0" indent="0">
              <a:buNone/>
            </a:pPr>
            <a:r>
              <a:rPr i="1" dirty="0"/>
              <a:t>pull</a:t>
            </a:r>
            <a:r>
              <a:rPr dirty="0"/>
              <a:t> - get updated repo from a remote</a:t>
            </a:r>
          </a:p>
          <a:p>
            <a:pPr marL="0">
              <a:buNone/>
            </a:pPr>
            <a:r>
              <a:rPr dirty="0"/>
              <a:t>Haven’t yet discussed</a:t>
            </a:r>
          </a:p>
          <a:p>
            <a:pPr lvl="1"/>
            <a:r>
              <a:rPr i="1" dirty="0"/>
              <a:t>fork</a:t>
            </a:r>
            <a:r>
              <a:rPr dirty="0"/>
              <a:t> or </a:t>
            </a:r>
            <a:r>
              <a:rPr i="1" dirty="0"/>
              <a:t>pull request</a:t>
            </a:r>
            <a:r>
              <a:rPr dirty="0"/>
              <a:t> or </a:t>
            </a:r>
            <a:r>
              <a:rPr i="1" dirty="0"/>
              <a:t>upstream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descr="https://media.giphy.com/media/SwBtg47JjsOU9QZuW0/giphy.gif">
            <a:extLst>
              <a:ext uri="{FF2B5EF4-FFF2-40B4-BE49-F238E27FC236}">
                <a16:creationId xmlns:a16="http://schemas.microsoft.com/office/drawing/2014/main" id="{E15D86CC-DDF8-405D-9A59-1D28F14DD3C6}"/>
              </a:ext>
            </a:extLst>
          </p:cNvPr>
          <p:cNvPicPr>
            <a:picLocks noGrp="1" noChangeAspect="1"/>
          </p:cNvPicPr>
          <p:nvPr/>
        </p:nvPicPr>
        <p:blipFill>
          <a:blip r:embed="rId2"/>
          <a:stretch>
            <a:fillRect/>
          </a:stretch>
        </p:blipFill>
        <p:spPr bwMode="auto">
          <a:xfrm>
            <a:off x="2739736" y="1439718"/>
            <a:ext cx="3978564" cy="3978564"/>
          </a:xfrm>
          <a:prstGeom prst="rect">
            <a:avLst/>
          </a:prstGeom>
          <a:noFill/>
          <a:ln w="9525">
            <a:noFill/>
            <a:headEnd/>
            <a:tailEnd/>
          </a:ln>
        </p:spPr>
      </p:pic>
    </p:spTree>
    <p:extLst>
      <p:ext uri="{BB962C8B-B14F-4D97-AF65-F5344CB8AC3E}">
        <p14:creationId xmlns:p14="http://schemas.microsoft.com/office/powerpoint/2010/main" val="210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Discussion</a:t>
            </a:r>
          </a:p>
        </p:txBody>
      </p:sp>
      <p:sp>
        <p:nvSpPr>
          <p:cNvPr id="3" name="Content Placeholder 2"/>
          <p:cNvSpPr>
            <a:spLocks noGrp="1"/>
          </p:cNvSpPr>
          <p:nvPr>
            <p:ph idx="1"/>
          </p:nvPr>
        </p:nvSpPr>
        <p:spPr/>
        <p:txBody>
          <a:bodyPr/>
          <a:lstStyle/>
          <a:p>
            <a:pPr marL="0" lvl="0" indent="0">
              <a:buNone/>
            </a:pPr>
            <a:r>
              <a:rPr dirty="0"/>
              <a:t>You were asked to read</a:t>
            </a:r>
          </a:p>
          <a:p>
            <a:pPr lvl="1"/>
            <a:r>
              <a:rPr dirty="0"/>
              <a:t>Sections 1-4 of </a:t>
            </a:r>
            <a:r>
              <a:rPr dirty="0" err="1"/>
              <a:t>Byran</a:t>
            </a:r>
            <a:r>
              <a:rPr dirty="0"/>
              <a:t> article (Excuse Me…)</a:t>
            </a:r>
          </a:p>
          <a:p>
            <a:pPr lvl="1"/>
            <a:r>
              <a:rPr dirty="0"/>
              <a:t>Stewart Lowndes et al (Our path…)</a:t>
            </a:r>
          </a:p>
          <a:p>
            <a:pPr marL="0" lvl="0" indent="0">
              <a:buNone/>
            </a:pPr>
            <a:r>
              <a:rPr lang="en-US" dirty="0"/>
              <a:t>Wh</a:t>
            </a:r>
            <a:r>
              <a:rPr dirty="0"/>
              <a:t>at were your takeaways from the Bryan article?</a:t>
            </a:r>
            <a:endParaRPr lang="en-US" dirty="0"/>
          </a:p>
          <a:p>
            <a:pPr marL="0" lvl="0" indent="0">
              <a:buNone/>
            </a:pPr>
            <a:endParaRPr dirty="0"/>
          </a:p>
          <a:p>
            <a:pPr marL="0" lvl="0" indent="0">
              <a:buNone/>
            </a:pPr>
            <a:r>
              <a:rPr dirty="0"/>
              <a:t>What were your takeaways from the Stewart Lowndes article?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t>Now, lets use GitHub and RStudio together (Chapter 15)</a:t>
            </a:r>
          </a:p>
        </p:txBody>
      </p:sp>
      <p:sp>
        <p:nvSpPr>
          <p:cNvPr id="3" name="Content Placeholder 2"/>
          <p:cNvSpPr>
            <a:spLocks noGrp="1"/>
          </p:cNvSpPr>
          <p:nvPr>
            <p:ph idx="1"/>
          </p:nvPr>
        </p:nvSpPr>
        <p:spPr/>
        <p:txBody>
          <a:bodyPr/>
          <a:lstStyle/>
          <a:p>
            <a:r>
              <a:rPr dirty="0"/>
              <a:t>This workflow will be similar to the previous section</a:t>
            </a:r>
          </a:p>
          <a:p>
            <a:r>
              <a:rPr dirty="0"/>
              <a:t>More like what you will be doing in the future by using Git within RStudio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Start by making a repo in GitHub</a:t>
            </a:r>
          </a:p>
        </p:txBody>
      </p:sp>
      <p:sp>
        <p:nvSpPr>
          <p:cNvPr id="3" name="Content Placeholder 2"/>
          <p:cNvSpPr>
            <a:spLocks noGrp="1"/>
          </p:cNvSpPr>
          <p:nvPr>
            <p:ph idx="1"/>
          </p:nvPr>
        </p:nvSpPr>
        <p:spPr/>
        <p:txBody>
          <a:bodyPr>
            <a:normAutofit/>
          </a:bodyPr>
          <a:lstStyle/>
          <a:p>
            <a:r>
              <a:rPr dirty="0"/>
              <a:t>This will be done using the same exact method as before</a:t>
            </a:r>
          </a:p>
          <a:p>
            <a:pPr lvl="1"/>
            <a:r>
              <a:rPr dirty="0"/>
              <a:t>Remember</a:t>
            </a:r>
            <a:r>
              <a:rPr lang="en-US" dirty="0"/>
              <a:t>:</a:t>
            </a:r>
            <a:endParaRPr dirty="0"/>
          </a:p>
          <a:p>
            <a:pPr lvl="2"/>
            <a:r>
              <a:rPr dirty="0"/>
              <a:t>Repository name: </a:t>
            </a:r>
            <a:r>
              <a:rPr sz="1800" dirty="0" err="1">
                <a:latin typeface="Courier"/>
              </a:rPr>
              <a:t>myrepo</a:t>
            </a:r>
            <a:r>
              <a:rPr dirty="0"/>
              <a:t> (or whatever you wish, we’ll delete this soon anyway).</a:t>
            </a:r>
          </a:p>
          <a:p>
            <a:pPr lvl="2"/>
            <a:r>
              <a:rPr dirty="0"/>
              <a:t>Description: “testing my setup” (or whatever, but some text is good for the README).</a:t>
            </a:r>
          </a:p>
          <a:p>
            <a:pPr lvl="2"/>
            <a:r>
              <a:rPr dirty="0"/>
              <a:t>Public.</a:t>
            </a:r>
          </a:p>
          <a:p>
            <a:pPr lvl="2"/>
            <a:r>
              <a:rPr dirty="0"/>
              <a:t>YES Initialize this repository with a README.</a:t>
            </a:r>
            <a:endParaRPr lang="en-US" dirty="0"/>
          </a:p>
          <a:p>
            <a:pPr lvl="2"/>
            <a:r>
              <a:rPr dirty="0"/>
              <a:t>For everything else, just accept the default.</a:t>
            </a:r>
          </a:p>
          <a:p>
            <a:r>
              <a:rPr dirty="0"/>
              <a:t>Click big green button “Create repository.”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From </a:t>
            </a:r>
            <a:r>
              <a:rPr lang="en-US" dirty="0"/>
              <a:t>H</a:t>
            </a:r>
            <a:r>
              <a:rPr dirty="0"/>
              <a:t>ere</a:t>
            </a:r>
          </a:p>
        </p:txBody>
      </p:sp>
      <p:sp>
        <p:nvSpPr>
          <p:cNvPr id="3" name="Content Placeholder 2"/>
          <p:cNvSpPr>
            <a:spLocks noGrp="1"/>
          </p:cNvSpPr>
          <p:nvPr>
            <p:ph idx="1"/>
          </p:nvPr>
        </p:nvSpPr>
        <p:spPr/>
        <p:txBody>
          <a:bodyPr/>
          <a:lstStyle/>
          <a:p>
            <a:pPr lvl="1"/>
            <a:r>
              <a:t>With the rest of the class period, I would like you to work on CH 15 and go through CH 16 and 17.</a:t>
            </a:r>
          </a:p>
          <a:p>
            <a:pPr marL="0" lvl="0" indent="0">
              <a:buNone/>
            </a:pPr>
            <a:r>
              <a:t>For Thursday (2/4/21), you need to</a:t>
            </a:r>
          </a:p>
          <a:p>
            <a:pPr lvl="1"/>
            <a:r>
              <a:t>Complete Chapter 15</a:t>
            </a:r>
          </a:p>
          <a:p>
            <a:pPr lvl="1"/>
            <a:r>
              <a:t>Finish reading Byran article (Excuse 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Discussion Questions</a:t>
            </a:r>
          </a:p>
        </p:txBody>
      </p:sp>
      <p:sp>
        <p:nvSpPr>
          <p:cNvPr id="3" name="Content Placeholder 2"/>
          <p:cNvSpPr>
            <a:spLocks noGrp="1"/>
          </p:cNvSpPr>
          <p:nvPr>
            <p:ph idx="1"/>
          </p:nvPr>
        </p:nvSpPr>
        <p:spPr/>
        <p:txBody>
          <a:bodyPr/>
          <a:lstStyle/>
          <a:p>
            <a:pPr marL="0" lvl="0" indent="0">
              <a:buNone/>
            </a:pPr>
            <a:r>
              <a:rPr b="1" dirty="0"/>
              <a:t>1. What the difference between Git and </a:t>
            </a:r>
            <a:r>
              <a:rPr b="1" dirty="0" err="1"/>
              <a:t>Github</a:t>
            </a:r>
            <a:r>
              <a:rPr b="1"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Questions</a:t>
            </a:r>
          </a:p>
        </p:txBody>
      </p:sp>
      <p:sp>
        <p:nvSpPr>
          <p:cNvPr id="3" name="Content Placeholder 2"/>
          <p:cNvSpPr>
            <a:spLocks noGrp="1"/>
          </p:cNvSpPr>
          <p:nvPr>
            <p:ph idx="1"/>
          </p:nvPr>
        </p:nvSpPr>
        <p:spPr/>
        <p:txBody>
          <a:bodyPr/>
          <a:lstStyle/>
          <a:p>
            <a:pPr lvl="1">
              <a:buAutoNum type="arabicPeriod"/>
            </a:pPr>
            <a:r>
              <a:t>What the difference between Git and Github?</a:t>
            </a:r>
          </a:p>
          <a:p>
            <a:pPr marL="0" lvl="0" indent="0">
              <a:buNone/>
            </a:pPr>
            <a:r>
              <a:rPr b="1"/>
              <a:t>2. In the </a:t>
            </a:r>
            <a:r>
              <a:rPr b="1" i="1"/>
              <a:t>Our path…</a:t>
            </a:r>
            <a:r>
              <a:rPr b="1"/>
              <a:t> article, the authors discuss the implementation of version control/reproducibility (via Github and RStudio) in the global OHI assessment. How do you see version control/reproducability being implemented in your research?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Questions</a:t>
            </a:r>
          </a:p>
        </p:txBody>
      </p:sp>
      <p:sp>
        <p:nvSpPr>
          <p:cNvPr id="3" name="Content Placeholder 2"/>
          <p:cNvSpPr>
            <a:spLocks noGrp="1"/>
          </p:cNvSpPr>
          <p:nvPr>
            <p:ph idx="1"/>
          </p:nvPr>
        </p:nvSpPr>
        <p:spPr/>
        <p:txBody>
          <a:bodyPr>
            <a:normAutofit/>
          </a:bodyPr>
          <a:lstStyle/>
          <a:p>
            <a:pPr lvl="1">
              <a:buAutoNum type="arabicPeriod"/>
            </a:pPr>
            <a:r>
              <a:t>What the difference between Git and Github?</a:t>
            </a:r>
          </a:p>
          <a:p>
            <a:pPr lvl="1">
              <a:buAutoNum type="arabicPeriod"/>
            </a:pPr>
            <a:r>
              <a:t>In the </a:t>
            </a:r>
            <a:r>
              <a:rPr i="1"/>
              <a:t>Our path…</a:t>
            </a:r>
            <a:r>
              <a:t> article, the authors discuss the implementation of version control/reproducibility (via Github and RStudio) in the global OHI assessment. How do you see version control/reproducability being implemented in your research?</a:t>
            </a:r>
          </a:p>
          <a:p>
            <a:pPr marL="0" lvl="0" indent="0">
              <a:buNone/>
            </a:pPr>
            <a:r>
              <a:rPr b="1"/>
              <a:t>3. What do you think will be the largest obstacle to utilizing version control with GitHub?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9418" y="314590"/>
            <a:ext cx="8525163" cy="1450757"/>
          </a:xfrm>
        </p:spPr>
        <p:txBody>
          <a:bodyPr/>
          <a:lstStyle/>
          <a:p>
            <a:pPr marL="0" lvl="0" indent="0">
              <a:buNone/>
            </a:pPr>
            <a:r>
              <a:rPr dirty="0"/>
              <a:t>Happy Git and GitHub for the </a:t>
            </a:r>
            <a:r>
              <a:rPr dirty="0" err="1"/>
              <a:t>useR</a:t>
            </a:r>
            <a:endParaRPr dirty="0"/>
          </a:p>
        </p:txBody>
      </p:sp>
      <p:sp>
        <p:nvSpPr>
          <p:cNvPr id="3" name="Content Placeholder 2"/>
          <p:cNvSpPr>
            <a:spLocks noGrp="1"/>
          </p:cNvSpPr>
          <p:nvPr>
            <p:ph idx="1"/>
          </p:nvPr>
        </p:nvSpPr>
        <p:spPr/>
        <p:txBody>
          <a:bodyPr/>
          <a:lstStyle/>
          <a:p>
            <a:pPr marL="201168" lvl="1" indent="0">
              <a:buNone/>
            </a:pPr>
            <a:r>
              <a:rPr sz="2400" dirty="0"/>
              <a:t>You all should have</a:t>
            </a:r>
          </a:p>
          <a:p>
            <a:pPr lvl="2"/>
            <a:r>
              <a:rPr sz="1800" dirty="0"/>
              <a:t>Created your NCSU GitHub account</a:t>
            </a:r>
          </a:p>
          <a:p>
            <a:pPr lvl="2"/>
            <a:r>
              <a:rPr sz="1800" dirty="0"/>
              <a:t>Upgraded RStudio to version 4.0</a:t>
            </a:r>
          </a:p>
          <a:p>
            <a:pPr lvl="2"/>
            <a:r>
              <a:rPr sz="1800" dirty="0"/>
              <a:t>Installed and introduced yourself to Git (</a:t>
            </a:r>
            <a:r>
              <a:rPr sz="1800" dirty="0" err="1"/>
              <a:t>i.e</a:t>
            </a:r>
            <a:r>
              <a:rPr sz="1800" dirty="0"/>
              <a:t> completed </a:t>
            </a:r>
            <a:r>
              <a:rPr sz="1800" i="1" dirty="0"/>
              <a:t>Section 1: Installation</a:t>
            </a:r>
            <a:r>
              <a:rPr sz="18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Things to know</a:t>
            </a:r>
            <a:endParaRPr dirty="0"/>
          </a:p>
        </p:txBody>
      </p:sp>
      <p:sp>
        <p:nvSpPr>
          <p:cNvPr id="3" name="Content Placeholder 2"/>
          <p:cNvSpPr>
            <a:spLocks noGrp="1"/>
          </p:cNvSpPr>
          <p:nvPr>
            <p:ph idx="1"/>
          </p:nvPr>
        </p:nvSpPr>
        <p:spPr>
          <a:xfrm>
            <a:off x="822959" y="1845734"/>
            <a:ext cx="7813041" cy="4023360"/>
          </a:xfrm>
        </p:spPr>
        <p:txBody>
          <a:bodyPr>
            <a:normAutofit/>
          </a:bodyPr>
          <a:lstStyle/>
          <a:p>
            <a:pPr marL="0" indent="0">
              <a:buNone/>
            </a:pPr>
            <a:r>
              <a:rPr sz="2600" dirty="0"/>
              <a:t>Git is program for version control of software</a:t>
            </a:r>
          </a:p>
          <a:p>
            <a:pPr lvl="2"/>
            <a:r>
              <a:rPr sz="2000" dirty="0"/>
              <a:t>It was not built to be user friendly!</a:t>
            </a:r>
          </a:p>
          <a:p>
            <a:pPr marL="0">
              <a:buNone/>
            </a:pPr>
            <a:r>
              <a:rPr sz="2600" dirty="0"/>
              <a:t>GitHub is the user friendly remote hosting site</a:t>
            </a:r>
            <a:endParaRPr lang="en-US" sz="2600" dirty="0"/>
          </a:p>
          <a:p>
            <a:pPr marL="0">
              <a:buNone/>
            </a:pPr>
            <a:r>
              <a:rPr sz="2600" dirty="0"/>
              <a:t>The Git extension in RStudio allows for a user friendly GUI</a:t>
            </a: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13</TotalTime>
  <Words>2022</Words>
  <Application>Microsoft Office PowerPoint</Application>
  <PresentationFormat>On-screen Show (4:3)</PresentationFormat>
  <Paragraphs>215</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Calibri Light</vt:lpstr>
      <vt:lpstr>Courier</vt:lpstr>
      <vt:lpstr>Courier New</vt:lpstr>
      <vt:lpstr>Retrospect</vt:lpstr>
      <vt:lpstr>Github: The beginning</vt:lpstr>
      <vt:lpstr>Introduction</vt:lpstr>
      <vt:lpstr>Today’s Schedule</vt:lpstr>
      <vt:lpstr>Discussion</vt:lpstr>
      <vt:lpstr>Discussion Questions</vt:lpstr>
      <vt:lpstr>Discussion Questions</vt:lpstr>
      <vt:lpstr>Discussion Questions</vt:lpstr>
      <vt:lpstr>Happy Git and GitHub for the useR</vt:lpstr>
      <vt:lpstr>Things to know</vt:lpstr>
      <vt:lpstr>Interact with Git from the Terminal/Shell</vt:lpstr>
      <vt:lpstr>Basic Shell Commands</vt:lpstr>
      <vt:lpstr>Chapter 12: Connect RStudio to Git and GitHub</vt:lpstr>
      <vt:lpstr>Connect to GitHub</vt:lpstr>
      <vt:lpstr>Make a repo on GitHub</vt:lpstr>
      <vt:lpstr>Make a repo on GitHub</vt:lpstr>
      <vt:lpstr>Make a repo on GitHub</vt:lpstr>
      <vt:lpstr>Clone the repo to your local computer</vt:lpstr>
      <vt:lpstr>Clone the new GitHub repo to your local computer via RStudio</vt:lpstr>
      <vt:lpstr>PowerPoint Presentation</vt:lpstr>
      <vt:lpstr>Make a local change, commit, and push</vt:lpstr>
      <vt:lpstr>Now, commit these changes to your local repo. How?</vt:lpstr>
      <vt:lpstr>Now, commit these changes to your local repo. How?</vt:lpstr>
      <vt:lpstr>Pull then Push your local changes online to GitHub</vt:lpstr>
      <vt:lpstr>Workflow</vt:lpstr>
      <vt:lpstr>Confirm local change propgated to GitHub</vt:lpstr>
      <vt:lpstr>Clean up</vt:lpstr>
      <vt:lpstr>PowerPoint Presentation</vt:lpstr>
      <vt:lpstr>Lets discuss some of the Git methodology/terminology</vt:lpstr>
      <vt:lpstr>Git methodology/terminology</vt:lpstr>
      <vt:lpstr>Git methodology/terminology</vt:lpstr>
      <vt:lpstr>Git methodology/terminology</vt:lpstr>
      <vt:lpstr>Git methodology/terminology</vt:lpstr>
      <vt:lpstr>Git methodology/terminology</vt:lpstr>
      <vt:lpstr>Git methodology/terminology</vt:lpstr>
      <vt:lpstr>Git methodology/terminology</vt:lpstr>
      <vt:lpstr>Git methodology/terminology</vt:lpstr>
      <vt:lpstr>Git methodology/terminology</vt:lpstr>
      <vt:lpstr>Summary</vt:lpstr>
      <vt:lpstr>PowerPoint Presentation</vt:lpstr>
      <vt:lpstr>Now, lets use GitHub and RStudio together (Chapter 15)</vt:lpstr>
      <vt:lpstr>Start by making a repo in GitHub</vt:lpstr>
      <vt:lpstr>From Here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The beginning</dc:title>
  <dc:creator>Brock Kamrath</dc:creator>
  <cp:lastModifiedBy>Brock Kamrath</cp:lastModifiedBy>
  <cp:revision>3</cp:revision>
  <dcterms:created xsi:type="dcterms:W3CDTF">2021-01-28T20:03:12Z</dcterms:created>
  <dcterms:modified xsi:type="dcterms:W3CDTF">2021-01-28T20:16:26Z</dcterms:modified>
</cp:coreProperties>
</file>